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diagrams/quickStyle1.xml" ContentType="application/vnd.openxmlformats-officedocument.drawingml.diagramStyle+xml"/>
  <Override PartName="/ppt/theme/theme3.xml" ContentType="application/vnd.openxmlformats-officedocument.them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67" r:id="rId3"/>
    <p:sldId id="279" r:id="rId4"/>
    <p:sldId id="280" r:id="rId5"/>
    <p:sldId id="281" r:id="rId6"/>
    <p:sldId id="282" r:id="rId7"/>
    <p:sldId id="295" r:id="rId8"/>
    <p:sldId id="283" r:id="rId9"/>
    <p:sldId id="290" r:id="rId10"/>
    <p:sldId id="291" r:id="rId11"/>
    <p:sldId id="294" r:id="rId12"/>
    <p:sldId id="292" r:id="rId13"/>
    <p:sldId id="296" r:id="rId14"/>
    <p:sldId id="297" r:id="rId15"/>
    <p:sldId id="298" r:id="rId16"/>
    <p:sldId id="299" r:id="rId17"/>
    <p:sldId id="300" r:id="rId18"/>
    <p:sldId id="301" r:id="rId19"/>
    <p:sldId id="293"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766"/>
    <a:srgbClr val="233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558"/>
  </p:normalViewPr>
  <p:slideViewPr>
    <p:cSldViewPr snapToGrid="0" snapToObjects="1">
      <p:cViewPr varScale="1">
        <p:scale>
          <a:sx n="108" d="100"/>
          <a:sy n="108" d="100"/>
        </p:scale>
        <p:origin x="816"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400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07D24-E695-4A4F-B803-77A65D2B255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479DDF2E-F45A-4484-81AB-EA743079E0D6}">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dirty="0"/>
            <a:t>Import Libraries</a:t>
          </a:r>
        </a:p>
      </dgm:t>
    </dgm:pt>
    <dgm:pt modelId="{2BF28FE2-BAD5-4C4F-A4DA-A1DE642BC198}" type="parTrans" cxnId="{82EDEA52-CCEB-4807-962A-47C037BBAC6C}">
      <dgm:prSet/>
      <dgm:spPr/>
      <dgm:t>
        <a:bodyPr/>
        <a:lstStyle/>
        <a:p>
          <a:endParaRPr lang="en-GB" sz="1200" b="1"/>
        </a:p>
      </dgm:t>
    </dgm:pt>
    <dgm:pt modelId="{CB95A397-5623-4A8B-80A2-934122093ACF}" type="sibTrans" cxnId="{82EDEA52-CCEB-4807-962A-47C037BBAC6C}">
      <dgm:prSet custT="1"/>
      <dgm:spPr/>
      <dgm:t>
        <a:bodyPr/>
        <a:lstStyle/>
        <a:p>
          <a:endParaRPr lang="en-GB" sz="1200" b="1" dirty="0"/>
        </a:p>
      </dgm:t>
    </dgm:pt>
    <dgm:pt modelId="{1FE3805A-CCA6-48FE-89FC-F365B8824A20}">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Read CSV file containing the list of all the sensors/tags of interest</a:t>
          </a:r>
          <a:endParaRPr lang="en-GB" sz="1200" b="1" dirty="0"/>
        </a:p>
      </dgm:t>
    </dgm:pt>
    <dgm:pt modelId="{FDDD5811-236A-4CC6-B0E0-393AD89C4F19}" type="parTrans" cxnId="{AF97CD21-96FA-45AC-B2EC-1E97414CF1FF}">
      <dgm:prSet/>
      <dgm:spPr/>
      <dgm:t>
        <a:bodyPr/>
        <a:lstStyle/>
        <a:p>
          <a:endParaRPr lang="en-GB" sz="1200" b="1"/>
        </a:p>
      </dgm:t>
    </dgm:pt>
    <dgm:pt modelId="{2A696B02-7BFC-4CCE-9B56-423152CB6BA4}" type="sibTrans" cxnId="{AF97CD21-96FA-45AC-B2EC-1E97414CF1FF}">
      <dgm:prSet custT="1"/>
      <dgm:spPr/>
      <dgm:t>
        <a:bodyPr/>
        <a:lstStyle/>
        <a:p>
          <a:endParaRPr lang="en-GB" sz="1200" b="1" dirty="0"/>
        </a:p>
      </dgm:t>
    </dgm:pt>
    <dgm:pt modelId="{DB186DB7-D651-4C86-BBF0-D2EE856CD55E}">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Read, process, append all the individual csv files into a set of data frames (one DF for each sensor) using "for" loops</a:t>
          </a:r>
        </a:p>
      </dgm:t>
    </dgm:pt>
    <dgm:pt modelId="{6D426E39-A5AB-41AB-B289-0F99AD45D231}" type="parTrans" cxnId="{0EE705E1-F944-43EB-A2B1-956B634473DE}">
      <dgm:prSet/>
      <dgm:spPr/>
      <dgm:t>
        <a:bodyPr/>
        <a:lstStyle/>
        <a:p>
          <a:endParaRPr lang="en-GB" sz="1200" b="1"/>
        </a:p>
      </dgm:t>
    </dgm:pt>
    <dgm:pt modelId="{7B119AE3-F3EC-40CA-A76E-A26F62D80AD0}" type="sibTrans" cxnId="{0EE705E1-F944-43EB-A2B1-956B634473DE}">
      <dgm:prSet custT="1"/>
      <dgm:spPr/>
      <dgm:t>
        <a:bodyPr/>
        <a:lstStyle/>
        <a:p>
          <a:endParaRPr lang="en-GB" sz="1200" b="1" dirty="0"/>
        </a:p>
      </dgm:t>
    </dgm:pt>
    <dgm:pt modelId="{6C6F0518-49A4-4E19-A897-57B48A436768}">
      <dgm:prSet custT="1">
        <dgm:style>
          <a:lnRef idx="2">
            <a:schemeClr val="dk1"/>
          </a:lnRef>
          <a:fillRef idx="1">
            <a:schemeClr val="lt1"/>
          </a:fillRef>
          <a:effectRef idx="0">
            <a:schemeClr val="dk1"/>
          </a:effectRef>
          <a:fontRef idx="minor">
            <a:schemeClr val="dk1"/>
          </a:fontRef>
        </dgm:style>
      </dgm:prSet>
      <dgm:spPr/>
      <dgm:t>
        <a:bodyPr/>
        <a:lstStyle/>
        <a:p>
          <a:r>
            <a:rPr lang="en-GB" sz="1200" b="1" i="0" dirty="0"/>
            <a:t>Merge all the individuals DFs into a single dataframe</a:t>
          </a:r>
          <a:endParaRPr lang="en-GB" sz="1200" b="1" dirty="0"/>
        </a:p>
      </dgm:t>
    </dgm:pt>
    <dgm:pt modelId="{1FBFB240-B80F-43B3-A814-90034EACDD7C}" type="parTrans" cxnId="{05F5A012-5F57-4BE3-8B20-7043DA384D25}">
      <dgm:prSet/>
      <dgm:spPr/>
      <dgm:t>
        <a:bodyPr/>
        <a:lstStyle/>
        <a:p>
          <a:endParaRPr lang="en-GB" sz="1200" b="1"/>
        </a:p>
      </dgm:t>
    </dgm:pt>
    <dgm:pt modelId="{7B25F6B5-5DDF-49F2-85DE-E480ABAD2594}" type="sibTrans" cxnId="{05F5A012-5F57-4BE3-8B20-7043DA384D25}">
      <dgm:prSet custT="1"/>
      <dgm:spPr/>
      <dgm:t>
        <a:bodyPr/>
        <a:lstStyle/>
        <a:p>
          <a:endParaRPr lang="en-GB" sz="1200" b="1" dirty="0"/>
        </a:p>
      </dgm:t>
    </dgm:pt>
    <dgm:pt modelId="{556863A2-9FBF-48F4-8CC0-DC33B3DD36B2}">
      <dgm:prSet custT="1">
        <dgm:style>
          <a:lnRef idx="2">
            <a:schemeClr val="dk1"/>
          </a:lnRef>
          <a:fillRef idx="1">
            <a:schemeClr val="lt1"/>
          </a:fillRef>
          <a:effectRef idx="0">
            <a:schemeClr val="dk1"/>
          </a:effectRef>
          <a:fontRef idx="minor">
            <a:schemeClr val="dk1"/>
          </a:fontRef>
        </dgm:style>
      </dgm:prSet>
      <dgm:spPr/>
      <dgm:t>
        <a:bodyPr/>
        <a:lstStyle/>
        <a:p>
          <a:r>
            <a:rPr lang="en-GB" sz="1200" b="1" dirty="0"/>
            <a:t>export the resulting merged DF to a pickled file for the following plotting and analysis operations</a:t>
          </a:r>
        </a:p>
      </dgm:t>
    </dgm:pt>
    <dgm:pt modelId="{18B6BD50-31E5-4202-A18F-FB1BDF451C0F}" type="parTrans" cxnId="{8E66FF21-E0C1-487C-BE5F-14AEC1D5CEAE}">
      <dgm:prSet/>
      <dgm:spPr/>
      <dgm:t>
        <a:bodyPr/>
        <a:lstStyle/>
        <a:p>
          <a:endParaRPr lang="en-GB" sz="1200" b="1"/>
        </a:p>
      </dgm:t>
    </dgm:pt>
    <dgm:pt modelId="{DFB9D169-0A17-45DB-B392-85761028F1E5}" type="sibTrans" cxnId="{8E66FF21-E0C1-487C-BE5F-14AEC1D5CEAE}">
      <dgm:prSet/>
      <dgm:spPr/>
      <dgm:t>
        <a:bodyPr/>
        <a:lstStyle/>
        <a:p>
          <a:endParaRPr lang="en-GB" sz="1200" b="1"/>
        </a:p>
      </dgm:t>
    </dgm:pt>
    <dgm:pt modelId="{F0FF3319-FE39-473B-AC7E-05818C42F4D8}">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Reduce dataset size using a formatted index with regular time interval</a:t>
          </a:r>
          <a:endParaRPr lang="en-GB" sz="1200" b="1" dirty="0"/>
        </a:p>
      </dgm:t>
    </dgm:pt>
    <dgm:pt modelId="{1D77EEF8-93D2-488D-B43D-59F525F31F67}" type="parTrans" cxnId="{25B5D2B2-FCD6-48B5-A27C-7BD54C61E373}">
      <dgm:prSet/>
      <dgm:spPr/>
      <dgm:t>
        <a:bodyPr/>
        <a:lstStyle/>
        <a:p>
          <a:endParaRPr lang="en-GB" sz="1200" b="1"/>
        </a:p>
      </dgm:t>
    </dgm:pt>
    <dgm:pt modelId="{929C0C09-08F2-43CD-B667-2AF27C549DDA}" type="sibTrans" cxnId="{25B5D2B2-FCD6-48B5-A27C-7BD54C61E373}">
      <dgm:prSet custT="1"/>
      <dgm:spPr/>
      <dgm:t>
        <a:bodyPr/>
        <a:lstStyle/>
        <a:p>
          <a:endParaRPr lang="en-GB" sz="1200" b="1" dirty="0"/>
        </a:p>
      </dgm:t>
    </dgm:pt>
    <dgm:pt modelId="{3928D9F4-EB23-4227-80EC-CB7041EE6B7F}">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Keep data within a specified date and time window</a:t>
          </a:r>
          <a:endParaRPr lang="en-GB" sz="1200" b="1" dirty="0"/>
        </a:p>
      </dgm:t>
    </dgm:pt>
    <dgm:pt modelId="{11958280-E4B9-4885-9ED5-4D8C4B383A15}" type="parTrans" cxnId="{EC210643-BF57-400D-8388-1308B6012529}">
      <dgm:prSet/>
      <dgm:spPr/>
      <dgm:t>
        <a:bodyPr/>
        <a:lstStyle/>
        <a:p>
          <a:endParaRPr lang="en-GB" sz="1200" b="1"/>
        </a:p>
      </dgm:t>
    </dgm:pt>
    <dgm:pt modelId="{40E0FFD3-F048-49EF-8D70-D56325B56B20}" type="sibTrans" cxnId="{EC210643-BF57-400D-8388-1308B6012529}">
      <dgm:prSet custT="1"/>
      <dgm:spPr/>
      <dgm:t>
        <a:bodyPr/>
        <a:lstStyle/>
        <a:p>
          <a:endParaRPr lang="en-GB" sz="1200" b="1" dirty="0"/>
        </a:p>
      </dgm:t>
    </dgm:pt>
    <dgm:pt modelId="{69DAA3B0-045E-4617-9E35-9BBDDA40B986}" type="pres">
      <dgm:prSet presAssocID="{56807D24-E695-4A4F-B803-77A65D2B255A}" presName="linearFlow" presStyleCnt="0">
        <dgm:presLayoutVars>
          <dgm:resizeHandles val="exact"/>
        </dgm:presLayoutVars>
      </dgm:prSet>
      <dgm:spPr/>
    </dgm:pt>
    <dgm:pt modelId="{7E299DC5-F9A6-492E-81FA-963E88207C57}" type="pres">
      <dgm:prSet presAssocID="{479DDF2E-F45A-4484-81AB-EA743079E0D6}" presName="node" presStyleLbl="node1" presStyleIdx="0" presStyleCnt="7" custScaleX="243387">
        <dgm:presLayoutVars>
          <dgm:bulletEnabled val="1"/>
        </dgm:presLayoutVars>
      </dgm:prSet>
      <dgm:spPr/>
    </dgm:pt>
    <dgm:pt modelId="{9F70B679-4F1F-4B07-B5EC-7E60268BDD5E}" type="pres">
      <dgm:prSet presAssocID="{CB95A397-5623-4A8B-80A2-934122093ACF}" presName="sibTrans" presStyleLbl="sibTrans2D1" presStyleIdx="0" presStyleCnt="6"/>
      <dgm:spPr/>
    </dgm:pt>
    <dgm:pt modelId="{B6810D14-2E84-4442-AAC6-E9C3191E27DC}" type="pres">
      <dgm:prSet presAssocID="{CB95A397-5623-4A8B-80A2-934122093ACF}" presName="connectorText" presStyleLbl="sibTrans2D1" presStyleIdx="0" presStyleCnt="6"/>
      <dgm:spPr/>
    </dgm:pt>
    <dgm:pt modelId="{91EE6050-0D40-4C2E-BC72-98B3217F5208}" type="pres">
      <dgm:prSet presAssocID="{1FE3805A-CCA6-48FE-89FC-F365B8824A20}" presName="node" presStyleLbl="node1" presStyleIdx="1" presStyleCnt="7" custScaleX="243387">
        <dgm:presLayoutVars>
          <dgm:bulletEnabled val="1"/>
        </dgm:presLayoutVars>
      </dgm:prSet>
      <dgm:spPr/>
    </dgm:pt>
    <dgm:pt modelId="{93FAE35F-2417-45AD-8D2C-1F7C8BFB0DB2}" type="pres">
      <dgm:prSet presAssocID="{2A696B02-7BFC-4CCE-9B56-423152CB6BA4}" presName="sibTrans" presStyleLbl="sibTrans2D1" presStyleIdx="1" presStyleCnt="6"/>
      <dgm:spPr/>
    </dgm:pt>
    <dgm:pt modelId="{BDDFE365-42A7-4173-8DDB-A283E2D085AD}" type="pres">
      <dgm:prSet presAssocID="{2A696B02-7BFC-4CCE-9B56-423152CB6BA4}" presName="connectorText" presStyleLbl="sibTrans2D1" presStyleIdx="1" presStyleCnt="6"/>
      <dgm:spPr/>
    </dgm:pt>
    <dgm:pt modelId="{EA6F083C-8772-450A-B388-4EC4D7929819}" type="pres">
      <dgm:prSet presAssocID="{DB186DB7-D651-4C86-BBF0-D2EE856CD55E}" presName="node" presStyleLbl="node1" presStyleIdx="2" presStyleCnt="7" custScaleX="243387">
        <dgm:presLayoutVars>
          <dgm:bulletEnabled val="1"/>
        </dgm:presLayoutVars>
      </dgm:prSet>
      <dgm:spPr/>
    </dgm:pt>
    <dgm:pt modelId="{3E6613A6-BCD3-40B1-A292-7EC97DB323B4}" type="pres">
      <dgm:prSet presAssocID="{7B119AE3-F3EC-40CA-A76E-A26F62D80AD0}" presName="sibTrans" presStyleLbl="sibTrans2D1" presStyleIdx="2" presStyleCnt="6"/>
      <dgm:spPr/>
    </dgm:pt>
    <dgm:pt modelId="{654D9451-7EBD-43E2-AB70-EE4F04C4FBAF}" type="pres">
      <dgm:prSet presAssocID="{7B119AE3-F3EC-40CA-A76E-A26F62D80AD0}" presName="connectorText" presStyleLbl="sibTrans2D1" presStyleIdx="2" presStyleCnt="6"/>
      <dgm:spPr/>
    </dgm:pt>
    <dgm:pt modelId="{5C3A69FC-7E48-437A-8BEE-3F59F07D8BB9}" type="pres">
      <dgm:prSet presAssocID="{3928D9F4-EB23-4227-80EC-CB7041EE6B7F}" presName="node" presStyleLbl="node1" presStyleIdx="3" presStyleCnt="7" custScaleX="243387">
        <dgm:presLayoutVars>
          <dgm:bulletEnabled val="1"/>
        </dgm:presLayoutVars>
      </dgm:prSet>
      <dgm:spPr/>
    </dgm:pt>
    <dgm:pt modelId="{0C695897-CFD3-4AA9-ABE1-DB9078C3D70F}" type="pres">
      <dgm:prSet presAssocID="{40E0FFD3-F048-49EF-8D70-D56325B56B20}" presName="sibTrans" presStyleLbl="sibTrans2D1" presStyleIdx="3" presStyleCnt="6"/>
      <dgm:spPr/>
    </dgm:pt>
    <dgm:pt modelId="{5414E7FB-8741-4321-925A-8B4FA35CEACC}" type="pres">
      <dgm:prSet presAssocID="{40E0FFD3-F048-49EF-8D70-D56325B56B20}" presName="connectorText" presStyleLbl="sibTrans2D1" presStyleIdx="3" presStyleCnt="6"/>
      <dgm:spPr/>
    </dgm:pt>
    <dgm:pt modelId="{5CDFBCA9-6C7A-425D-83BF-7AA6CBDD25CA}" type="pres">
      <dgm:prSet presAssocID="{F0FF3319-FE39-473B-AC7E-05818C42F4D8}" presName="node" presStyleLbl="node1" presStyleIdx="4" presStyleCnt="7" custScaleX="243387">
        <dgm:presLayoutVars>
          <dgm:bulletEnabled val="1"/>
        </dgm:presLayoutVars>
      </dgm:prSet>
      <dgm:spPr/>
    </dgm:pt>
    <dgm:pt modelId="{2097CE3B-86C2-4174-9AA3-E34F1F049CEA}" type="pres">
      <dgm:prSet presAssocID="{929C0C09-08F2-43CD-B667-2AF27C549DDA}" presName="sibTrans" presStyleLbl="sibTrans2D1" presStyleIdx="4" presStyleCnt="6"/>
      <dgm:spPr/>
    </dgm:pt>
    <dgm:pt modelId="{B5ECEF17-74AF-483E-A183-90E3DC2B89D7}" type="pres">
      <dgm:prSet presAssocID="{929C0C09-08F2-43CD-B667-2AF27C549DDA}" presName="connectorText" presStyleLbl="sibTrans2D1" presStyleIdx="4" presStyleCnt="6"/>
      <dgm:spPr/>
    </dgm:pt>
    <dgm:pt modelId="{435FA98A-E1FB-44BE-9461-FFFB20643476}" type="pres">
      <dgm:prSet presAssocID="{6C6F0518-49A4-4E19-A897-57B48A436768}" presName="node" presStyleLbl="node1" presStyleIdx="5" presStyleCnt="7" custScaleX="244923">
        <dgm:presLayoutVars>
          <dgm:bulletEnabled val="1"/>
        </dgm:presLayoutVars>
      </dgm:prSet>
      <dgm:spPr/>
    </dgm:pt>
    <dgm:pt modelId="{57362C79-C4F2-4E88-8B10-9D5781C02875}" type="pres">
      <dgm:prSet presAssocID="{7B25F6B5-5DDF-49F2-85DE-E480ABAD2594}" presName="sibTrans" presStyleLbl="sibTrans2D1" presStyleIdx="5" presStyleCnt="6"/>
      <dgm:spPr/>
    </dgm:pt>
    <dgm:pt modelId="{BC0436C0-826C-4132-95D4-CA8415E985FB}" type="pres">
      <dgm:prSet presAssocID="{7B25F6B5-5DDF-49F2-85DE-E480ABAD2594}" presName="connectorText" presStyleLbl="sibTrans2D1" presStyleIdx="5" presStyleCnt="6"/>
      <dgm:spPr/>
    </dgm:pt>
    <dgm:pt modelId="{B4E2C474-F2DC-4112-95B0-80706E1B11BA}" type="pres">
      <dgm:prSet presAssocID="{556863A2-9FBF-48F4-8CC0-DC33B3DD36B2}" presName="node" presStyleLbl="node1" presStyleIdx="6" presStyleCnt="7" custScaleX="244923">
        <dgm:presLayoutVars>
          <dgm:bulletEnabled val="1"/>
        </dgm:presLayoutVars>
      </dgm:prSet>
      <dgm:spPr/>
    </dgm:pt>
  </dgm:ptLst>
  <dgm:cxnLst>
    <dgm:cxn modelId="{BEC05A0E-E2FF-4062-8F66-24C2974EA3E6}" type="presOf" srcId="{40E0FFD3-F048-49EF-8D70-D56325B56B20}" destId="{0C695897-CFD3-4AA9-ABE1-DB9078C3D70F}" srcOrd="0" destOrd="0" presId="urn:microsoft.com/office/officeart/2005/8/layout/process2"/>
    <dgm:cxn modelId="{EC7F1911-A77E-4AE1-8648-42FF9A727C22}" type="presOf" srcId="{479DDF2E-F45A-4484-81AB-EA743079E0D6}" destId="{7E299DC5-F9A6-492E-81FA-963E88207C57}" srcOrd="0" destOrd="0" presId="urn:microsoft.com/office/officeart/2005/8/layout/process2"/>
    <dgm:cxn modelId="{05F5A012-5F57-4BE3-8B20-7043DA384D25}" srcId="{56807D24-E695-4A4F-B803-77A65D2B255A}" destId="{6C6F0518-49A4-4E19-A897-57B48A436768}" srcOrd="5" destOrd="0" parTransId="{1FBFB240-B80F-43B3-A814-90034EACDD7C}" sibTransId="{7B25F6B5-5DDF-49F2-85DE-E480ABAD2594}"/>
    <dgm:cxn modelId="{99312014-5EBA-428B-B631-4D4A662BC9A2}" type="presOf" srcId="{CB95A397-5623-4A8B-80A2-934122093ACF}" destId="{9F70B679-4F1F-4B07-B5EC-7E60268BDD5E}" srcOrd="0" destOrd="0" presId="urn:microsoft.com/office/officeart/2005/8/layout/process2"/>
    <dgm:cxn modelId="{4E6C781D-E2CC-46A0-90F3-CC003BDD462E}" type="presOf" srcId="{929C0C09-08F2-43CD-B667-2AF27C549DDA}" destId="{B5ECEF17-74AF-483E-A183-90E3DC2B89D7}" srcOrd="1" destOrd="0" presId="urn:microsoft.com/office/officeart/2005/8/layout/process2"/>
    <dgm:cxn modelId="{AF97CD21-96FA-45AC-B2EC-1E97414CF1FF}" srcId="{56807D24-E695-4A4F-B803-77A65D2B255A}" destId="{1FE3805A-CCA6-48FE-89FC-F365B8824A20}" srcOrd="1" destOrd="0" parTransId="{FDDD5811-236A-4CC6-B0E0-393AD89C4F19}" sibTransId="{2A696B02-7BFC-4CCE-9B56-423152CB6BA4}"/>
    <dgm:cxn modelId="{8E66FF21-E0C1-487C-BE5F-14AEC1D5CEAE}" srcId="{56807D24-E695-4A4F-B803-77A65D2B255A}" destId="{556863A2-9FBF-48F4-8CC0-DC33B3DD36B2}" srcOrd="6" destOrd="0" parTransId="{18B6BD50-31E5-4202-A18F-FB1BDF451C0F}" sibTransId="{DFB9D169-0A17-45DB-B392-85761028F1E5}"/>
    <dgm:cxn modelId="{E320033D-D0DF-4919-BAF4-7A9B71F3FAE3}" type="presOf" srcId="{7B25F6B5-5DDF-49F2-85DE-E480ABAD2594}" destId="{BC0436C0-826C-4132-95D4-CA8415E985FB}" srcOrd="1" destOrd="0" presId="urn:microsoft.com/office/officeart/2005/8/layout/process2"/>
    <dgm:cxn modelId="{20324161-C30D-4467-BA0F-B88E33BD56DE}" type="presOf" srcId="{6C6F0518-49A4-4E19-A897-57B48A436768}" destId="{435FA98A-E1FB-44BE-9461-FFFB20643476}" srcOrd="0" destOrd="0" presId="urn:microsoft.com/office/officeart/2005/8/layout/process2"/>
    <dgm:cxn modelId="{D7CBE762-9729-47B0-8B8E-72E7E3B6581D}" type="presOf" srcId="{1FE3805A-CCA6-48FE-89FC-F365B8824A20}" destId="{91EE6050-0D40-4C2E-BC72-98B3217F5208}" srcOrd="0" destOrd="0" presId="urn:microsoft.com/office/officeart/2005/8/layout/process2"/>
    <dgm:cxn modelId="{EC210643-BF57-400D-8388-1308B6012529}" srcId="{56807D24-E695-4A4F-B803-77A65D2B255A}" destId="{3928D9F4-EB23-4227-80EC-CB7041EE6B7F}" srcOrd="3" destOrd="0" parTransId="{11958280-E4B9-4885-9ED5-4D8C4B383A15}" sibTransId="{40E0FFD3-F048-49EF-8D70-D56325B56B20}"/>
    <dgm:cxn modelId="{97537448-8A3E-449C-B2D7-FC9064C80237}" type="presOf" srcId="{929C0C09-08F2-43CD-B667-2AF27C549DDA}" destId="{2097CE3B-86C2-4174-9AA3-E34F1F049CEA}" srcOrd="0" destOrd="0" presId="urn:microsoft.com/office/officeart/2005/8/layout/process2"/>
    <dgm:cxn modelId="{61F25749-215A-4644-903A-FB7EBD6E8443}" type="presOf" srcId="{56807D24-E695-4A4F-B803-77A65D2B255A}" destId="{69DAA3B0-045E-4617-9E35-9BBDDA40B986}" srcOrd="0" destOrd="0" presId="urn:microsoft.com/office/officeart/2005/8/layout/process2"/>
    <dgm:cxn modelId="{82EDEA52-CCEB-4807-962A-47C037BBAC6C}" srcId="{56807D24-E695-4A4F-B803-77A65D2B255A}" destId="{479DDF2E-F45A-4484-81AB-EA743079E0D6}" srcOrd="0" destOrd="0" parTransId="{2BF28FE2-BAD5-4C4F-A4DA-A1DE642BC198}" sibTransId="{CB95A397-5623-4A8B-80A2-934122093ACF}"/>
    <dgm:cxn modelId="{AA75B277-9244-4842-AAF0-5F8E58AA698F}" type="presOf" srcId="{7B119AE3-F3EC-40CA-A76E-A26F62D80AD0}" destId="{3E6613A6-BCD3-40B1-A292-7EC97DB323B4}" srcOrd="0" destOrd="0" presId="urn:microsoft.com/office/officeart/2005/8/layout/process2"/>
    <dgm:cxn modelId="{2A25B559-4595-47AC-B6F5-452C7A2637E1}" type="presOf" srcId="{40E0FFD3-F048-49EF-8D70-D56325B56B20}" destId="{5414E7FB-8741-4321-925A-8B4FA35CEACC}" srcOrd="1" destOrd="0" presId="urn:microsoft.com/office/officeart/2005/8/layout/process2"/>
    <dgm:cxn modelId="{88191481-5543-42E7-9ED0-8C3EC6944037}" type="presOf" srcId="{556863A2-9FBF-48F4-8CC0-DC33B3DD36B2}" destId="{B4E2C474-F2DC-4112-95B0-80706E1B11BA}" srcOrd="0" destOrd="0" presId="urn:microsoft.com/office/officeart/2005/8/layout/process2"/>
    <dgm:cxn modelId="{9B6BAF95-1966-4491-AE77-0133ED17544B}" type="presOf" srcId="{F0FF3319-FE39-473B-AC7E-05818C42F4D8}" destId="{5CDFBCA9-6C7A-425D-83BF-7AA6CBDD25CA}" srcOrd="0" destOrd="0" presId="urn:microsoft.com/office/officeart/2005/8/layout/process2"/>
    <dgm:cxn modelId="{B8D54A98-34BF-45E1-BC28-229A30A9F819}" type="presOf" srcId="{3928D9F4-EB23-4227-80EC-CB7041EE6B7F}" destId="{5C3A69FC-7E48-437A-8BEE-3F59F07D8BB9}" srcOrd="0" destOrd="0" presId="urn:microsoft.com/office/officeart/2005/8/layout/process2"/>
    <dgm:cxn modelId="{04455098-302E-42F3-90AF-DEFD500A7130}" type="presOf" srcId="{7B119AE3-F3EC-40CA-A76E-A26F62D80AD0}" destId="{654D9451-7EBD-43E2-AB70-EE4F04C4FBAF}" srcOrd="1" destOrd="0" presId="urn:microsoft.com/office/officeart/2005/8/layout/process2"/>
    <dgm:cxn modelId="{25B5D2B2-FCD6-48B5-A27C-7BD54C61E373}" srcId="{56807D24-E695-4A4F-B803-77A65D2B255A}" destId="{F0FF3319-FE39-473B-AC7E-05818C42F4D8}" srcOrd="4" destOrd="0" parTransId="{1D77EEF8-93D2-488D-B43D-59F525F31F67}" sibTransId="{929C0C09-08F2-43CD-B667-2AF27C549DDA}"/>
    <dgm:cxn modelId="{25773FC2-00DA-4992-8272-43886F09B3EC}" type="presOf" srcId="{DB186DB7-D651-4C86-BBF0-D2EE856CD55E}" destId="{EA6F083C-8772-450A-B388-4EC4D7929819}" srcOrd="0" destOrd="0" presId="urn:microsoft.com/office/officeart/2005/8/layout/process2"/>
    <dgm:cxn modelId="{2F7549CC-A484-471D-BAB0-9DB359283765}" type="presOf" srcId="{CB95A397-5623-4A8B-80A2-934122093ACF}" destId="{B6810D14-2E84-4442-AAC6-E9C3191E27DC}" srcOrd="1" destOrd="0" presId="urn:microsoft.com/office/officeart/2005/8/layout/process2"/>
    <dgm:cxn modelId="{0EE705E1-F944-43EB-A2B1-956B634473DE}" srcId="{56807D24-E695-4A4F-B803-77A65D2B255A}" destId="{DB186DB7-D651-4C86-BBF0-D2EE856CD55E}" srcOrd="2" destOrd="0" parTransId="{6D426E39-A5AB-41AB-B289-0F99AD45D231}" sibTransId="{7B119AE3-F3EC-40CA-A76E-A26F62D80AD0}"/>
    <dgm:cxn modelId="{FFB9ADF0-5F30-4F18-9C63-56898BFFA14A}" type="presOf" srcId="{7B25F6B5-5DDF-49F2-85DE-E480ABAD2594}" destId="{57362C79-C4F2-4E88-8B10-9D5781C02875}" srcOrd="0" destOrd="0" presId="urn:microsoft.com/office/officeart/2005/8/layout/process2"/>
    <dgm:cxn modelId="{D5F493F4-F0C8-4B31-BCC1-A9AE3D186878}" type="presOf" srcId="{2A696B02-7BFC-4CCE-9B56-423152CB6BA4}" destId="{93FAE35F-2417-45AD-8D2C-1F7C8BFB0DB2}" srcOrd="0" destOrd="0" presId="urn:microsoft.com/office/officeart/2005/8/layout/process2"/>
    <dgm:cxn modelId="{A7B022FC-372B-460A-B35F-BB38B4C85C90}" type="presOf" srcId="{2A696B02-7BFC-4CCE-9B56-423152CB6BA4}" destId="{BDDFE365-42A7-4173-8DDB-A283E2D085AD}" srcOrd="1" destOrd="0" presId="urn:microsoft.com/office/officeart/2005/8/layout/process2"/>
    <dgm:cxn modelId="{E0A9126D-0166-40F5-91AB-7FC436DC7B6E}" type="presParOf" srcId="{69DAA3B0-045E-4617-9E35-9BBDDA40B986}" destId="{7E299DC5-F9A6-492E-81FA-963E88207C57}" srcOrd="0" destOrd="0" presId="urn:microsoft.com/office/officeart/2005/8/layout/process2"/>
    <dgm:cxn modelId="{64429DA8-AD0C-4932-99C6-E1E47F32775D}" type="presParOf" srcId="{69DAA3B0-045E-4617-9E35-9BBDDA40B986}" destId="{9F70B679-4F1F-4B07-B5EC-7E60268BDD5E}" srcOrd="1" destOrd="0" presId="urn:microsoft.com/office/officeart/2005/8/layout/process2"/>
    <dgm:cxn modelId="{555295A5-26CD-4D16-87D7-56188541D457}" type="presParOf" srcId="{9F70B679-4F1F-4B07-B5EC-7E60268BDD5E}" destId="{B6810D14-2E84-4442-AAC6-E9C3191E27DC}" srcOrd="0" destOrd="0" presId="urn:microsoft.com/office/officeart/2005/8/layout/process2"/>
    <dgm:cxn modelId="{77777EFA-2937-4726-BDCE-8F12FFD1A7C0}" type="presParOf" srcId="{69DAA3B0-045E-4617-9E35-9BBDDA40B986}" destId="{91EE6050-0D40-4C2E-BC72-98B3217F5208}" srcOrd="2" destOrd="0" presId="urn:microsoft.com/office/officeart/2005/8/layout/process2"/>
    <dgm:cxn modelId="{10B8913C-2E6A-43EB-879B-8EAEF666E6D3}" type="presParOf" srcId="{69DAA3B0-045E-4617-9E35-9BBDDA40B986}" destId="{93FAE35F-2417-45AD-8D2C-1F7C8BFB0DB2}" srcOrd="3" destOrd="0" presId="urn:microsoft.com/office/officeart/2005/8/layout/process2"/>
    <dgm:cxn modelId="{7B7A0F85-27FF-48D4-BD7B-26615A5168C7}" type="presParOf" srcId="{93FAE35F-2417-45AD-8D2C-1F7C8BFB0DB2}" destId="{BDDFE365-42A7-4173-8DDB-A283E2D085AD}" srcOrd="0" destOrd="0" presId="urn:microsoft.com/office/officeart/2005/8/layout/process2"/>
    <dgm:cxn modelId="{56BB851C-4C7E-41D3-BA8C-05FF07061988}" type="presParOf" srcId="{69DAA3B0-045E-4617-9E35-9BBDDA40B986}" destId="{EA6F083C-8772-450A-B388-4EC4D7929819}" srcOrd="4" destOrd="0" presId="urn:microsoft.com/office/officeart/2005/8/layout/process2"/>
    <dgm:cxn modelId="{7230B3DC-6C35-4790-878E-2E7B2FA2F48A}" type="presParOf" srcId="{69DAA3B0-045E-4617-9E35-9BBDDA40B986}" destId="{3E6613A6-BCD3-40B1-A292-7EC97DB323B4}" srcOrd="5" destOrd="0" presId="urn:microsoft.com/office/officeart/2005/8/layout/process2"/>
    <dgm:cxn modelId="{95D6903B-1747-4253-9D84-67965BB8895B}" type="presParOf" srcId="{3E6613A6-BCD3-40B1-A292-7EC97DB323B4}" destId="{654D9451-7EBD-43E2-AB70-EE4F04C4FBAF}" srcOrd="0" destOrd="0" presId="urn:microsoft.com/office/officeart/2005/8/layout/process2"/>
    <dgm:cxn modelId="{E75C9BA3-115B-4ABD-8FD4-D0FE1D61E47C}" type="presParOf" srcId="{69DAA3B0-045E-4617-9E35-9BBDDA40B986}" destId="{5C3A69FC-7E48-437A-8BEE-3F59F07D8BB9}" srcOrd="6" destOrd="0" presId="urn:microsoft.com/office/officeart/2005/8/layout/process2"/>
    <dgm:cxn modelId="{12E0603C-D54E-4068-865B-41D01C0F9C82}" type="presParOf" srcId="{69DAA3B0-045E-4617-9E35-9BBDDA40B986}" destId="{0C695897-CFD3-4AA9-ABE1-DB9078C3D70F}" srcOrd="7" destOrd="0" presId="urn:microsoft.com/office/officeart/2005/8/layout/process2"/>
    <dgm:cxn modelId="{EFCCCCD8-94E7-4F8C-95FB-4385D19EB492}" type="presParOf" srcId="{0C695897-CFD3-4AA9-ABE1-DB9078C3D70F}" destId="{5414E7FB-8741-4321-925A-8B4FA35CEACC}" srcOrd="0" destOrd="0" presId="urn:microsoft.com/office/officeart/2005/8/layout/process2"/>
    <dgm:cxn modelId="{80E65CEE-987A-43EC-AB30-06C1928AD181}" type="presParOf" srcId="{69DAA3B0-045E-4617-9E35-9BBDDA40B986}" destId="{5CDFBCA9-6C7A-425D-83BF-7AA6CBDD25CA}" srcOrd="8" destOrd="0" presId="urn:microsoft.com/office/officeart/2005/8/layout/process2"/>
    <dgm:cxn modelId="{25CBE1C0-CC5F-483B-A705-5CA1728D925E}" type="presParOf" srcId="{69DAA3B0-045E-4617-9E35-9BBDDA40B986}" destId="{2097CE3B-86C2-4174-9AA3-E34F1F049CEA}" srcOrd="9" destOrd="0" presId="urn:microsoft.com/office/officeart/2005/8/layout/process2"/>
    <dgm:cxn modelId="{026D9E5F-BEF2-426D-87F3-86DF3CD04461}" type="presParOf" srcId="{2097CE3B-86C2-4174-9AA3-E34F1F049CEA}" destId="{B5ECEF17-74AF-483E-A183-90E3DC2B89D7}" srcOrd="0" destOrd="0" presId="urn:microsoft.com/office/officeart/2005/8/layout/process2"/>
    <dgm:cxn modelId="{49B5825F-5D32-43FC-A9DC-BBEB5FB9141C}" type="presParOf" srcId="{69DAA3B0-045E-4617-9E35-9BBDDA40B986}" destId="{435FA98A-E1FB-44BE-9461-FFFB20643476}" srcOrd="10" destOrd="0" presId="urn:microsoft.com/office/officeart/2005/8/layout/process2"/>
    <dgm:cxn modelId="{0617DEEE-5A47-4A7C-9F5F-9DF5C6158A7C}" type="presParOf" srcId="{69DAA3B0-045E-4617-9E35-9BBDDA40B986}" destId="{57362C79-C4F2-4E88-8B10-9D5781C02875}" srcOrd="11" destOrd="0" presId="urn:microsoft.com/office/officeart/2005/8/layout/process2"/>
    <dgm:cxn modelId="{D3899D5D-3B7C-44E5-A8BD-79A890B90D12}" type="presParOf" srcId="{57362C79-C4F2-4E88-8B10-9D5781C02875}" destId="{BC0436C0-826C-4132-95D4-CA8415E985FB}" srcOrd="0" destOrd="0" presId="urn:microsoft.com/office/officeart/2005/8/layout/process2"/>
    <dgm:cxn modelId="{8E432663-DDA3-4238-8C73-2233FE1C51DC}" type="presParOf" srcId="{69DAA3B0-045E-4617-9E35-9BBDDA40B986}" destId="{B4E2C474-F2DC-4112-95B0-80706E1B11BA}"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07D24-E695-4A4F-B803-77A65D2B255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479DDF2E-F45A-4484-81AB-EA743079E0D6}">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dirty="0"/>
            <a:t>Import Libraries</a:t>
          </a:r>
        </a:p>
      </dgm:t>
    </dgm:pt>
    <dgm:pt modelId="{2BF28FE2-BAD5-4C4F-A4DA-A1DE642BC198}" type="parTrans" cxnId="{82EDEA52-CCEB-4807-962A-47C037BBAC6C}">
      <dgm:prSet/>
      <dgm:spPr/>
      <dgm:t>
        <a:bodyPr/>
        <a:lstStyle/>
        <a:p>
          <a:endParaRPr lang="en-GB" sz="1200" b="1"/>
        </a:p>
      </dgm:t>
    </dgm:pt>
    <dgm:pt modelId="{CB95A397-5623-4A8B-80A2-934122093ACF}" type="sibTrans" cxnId="{82EDEA52-CCEB-4807-962A-47C037BBAC6C}">
      <dgm:prSet custT="1"/>
      <dgm:spPr/>
      <dgm:t>
        <a:bodyPr/>
        <a:lstStyle/>
        <a:p>
          <a:endParaRPr lang="en-GB" sz="1200" b="1" dirty="0"/>
        </a:p>
      </dgm:t>
    </dgm:pt>
    <dgm:pt modelId="{1FE3805A-CCA6-48FE-89FC-F365B8824A20}">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dirty="0"/>
            <a:t>Import the resulting merged DF from the pickled file following the data processing</a:t>
          </a:r>
        </a:p>
      </dgm:t>
    </dgm:pt>
    <dgm:pt modelId="{FDDD5811-236A-4CC6-B0E0-393AD89C4F19}" type="parTrans" cxnId="{AF97CD21-96FA-45AC-B2EC-1E97414CF1FF}">
      <dgm:prSet/>
      <dgm:spPr/>
      <dgm:t>
        <a:bodyPr/>
        <a:lstStyle/>
        <a:p>
          <a:endParaRPr lang="en-GB" sz="1200" b="1"/>
        </a:p>
      </dgm:t>
    </dgm:pt>
    <dgm:pt modelId="{2A696B02-7BFC-4CCE-9B56-423152CB6BA4}" type="sibTrans" cxnId="{AF97CD21-96FA-45AC-B2EC-1E97414CF1FF}">
      <dgm:prSet custT="1"/>
      <dgm:spPr/>
      <dgm:t>
        <a:bodyPr/>
        <a:lstStyle/>
        <a:p>
          <a:endParaRPr lang="en-GB" sz="1200" b="1" dirty="0"/>
        </a:p>
      </dgm:t>
    </dgm:pt>
    <dgm:pt modelId="{DB186DB7-D651-4C86-BBF0-D2EE856CD55E}">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Plot all sensors using subplots for a global visualisation</a:t>
          </a:r>
          <a:endParaRPr lang="en-GB" sz="1200" b="1" dirty="0"/>
        </a:p>
      </dgm:t>
    </dgm:pt>
    <dgm:pt modelId="{6D426E39-A5AB-41AB-B289-0F99AD45D231}" type="parTrans" cxnId="{0EE705E1-F944-43EB-A2B1-956B634473DE}">
      <dgm:prSet/>
      <dgm:spPr/>
      <dgm:t>
        <a:bodyPr/>
        <a:lstStyle/>
        <a:p>
          <a:endParaRPr lang="en-GB" sz="1200" b="1"/>
        </a:p>
      </dgm:t>
    </dgm:pt>
    <dgm:pt modelId="{7B119AE3-F3EC-40CA-A76E-A26F62D80AD0}" type="sibTrans" cxnId="{0EE705E1-F944-43EB-A2B1-956B634473DE}">
      <dgm:prSet custT="1"/>
      <dgm:spPr/>
      <dgm:t>
        <a:bodyPr/>
        <a:lstStyle/>
        <a:p>
          <a:endParaRPr lang="en-GB" sz="1200" b="1" dirty="0"/>
        </a:p>
      </dgm:t>
    </dgm:pt>
    <dgm:pt modelId="{6C6F0518-49A4-4E19-A897-57B48A436768}">
      <dgm:prSet custT="1">
        <dgm:style>
          <a:lnRef idx="2">
            <a:schemeClr val="dk1"/>
          </a:lnRef>
          <a:fillRef idx="1">
            <a:schemeClr val="lt1"/>
          </a:fillRef>
          <a:effectRef idx="0">
            <a:schemeClr val="dk1"/>
          </a:effectRef>
          <a:fontRef idx="minor">
            <a:schemeClr val="dk1"/>
          </a:fontRef>
        </dgm:style>
      </dgm:prSet>
      <dgm:spPr/>
      <dgm:t>
        <a:bodyPr/>
        <a:lstStyle/>
        <a:p>
          <a:r>
            <a:rPr lang="en-GB" sz="1200" b="1" i="0" dirty="0"/>
            <a:t>Identify faulty temperature sensors</a:t>
          </a:r>
          <a:endParaRPr lang="en-GB" sz="1200" b="1" dirty="0"/>
        </a:p>
      </dgm:t>
    </dgm:pt>
    <dgm:pt modelId="{1FBFB240-B80F-43B3-A814-90034EACDD7C}" type="parTrans" cxnId="{05F5A012-5F57-4BE3-8B20-7043DA384D25}">
      <dgm:prSet/>
      <dgm:spPr/>
      <dgm:t>
        <a:bodyPr/>
        <a:lstStyle/>
        <a:p>
          <a:endParaRPr lang="en-GB" sz="1200" b="1"/>
        </a:p>
      </dgm:t>
    </dgm:pt>
    <dgm:pt modelId="{7B25F6B5-5DDF-49F2-85DE-E480ABAD2594}" type="sibTrans" cxnId="{05F5A012-5F57-4BE3-8B20-7043DA384D25}">
      <dgm:prSet custT="1"/>
      <dgm:spPr/>
      <dgm:t>
        <a:bodyPr/>
        <a:lstStyle/>
        <a:p>
          <a:endParaRPr lang="en-GB" sz="1200" b="1" dirty="0"/>
        </a:p>
      </dgm:t>
    </dgm:pt>
    <dgm:pt modelId="{556863A2-9FBF-48F4-8CC0-DC33B3DD36B2}">
      <dgm:prSet custT="1">
        <dgm:style>
          <a:lnRef idx="2">
            <a:schemeClr val="dk1"/>
          </a:lnRef>
          <a:fillRef idx="1">
            <a:schemeClr val="lt1"/>
          </a:fillRef>
          <a:effectRef idx="0">
            <a:schemeClr val="dk1"/>
          </a:effectRef>
          <a:fontRef idx="minor">
            <a:schemeClr val="dk1"/>
          </a:fontRef>
        </dgm:style>
      </dgm:prSet>
      <dgm:spPr/>
      <dgm:t>
        <a:bodyPr/>
        <a:lstStyle/>
        <a:p>
          <a:r>
            <a:rPr lang="en-GB" sz="1200" b="1" dirty="0"/>
            <a:t>Carry out some gas consumption calculation</a:t>
          </a:r>
        </a:p>
      </dgm:t>
    </dgm:pt>
    <dgm:pt modelId="{18B6BD50-31E5-4202-A18F-FB1BDF451C0F}" type="parTrans" cxnId="{8E66FF21-E0C1-487C-BE5F-14AEC1D5CEAE}">
      <dgm:prSet/>
      <dgm:spPr/>
      <dgm:t>
        <a:bodyPr/>
        <a:lstStyle/>
        <a:p>
          <a:endParaRPr lang="en-GB" sz="1200" b="1"/>
        </a:p>
      </dgm:t>
    </dgm:pt>
    <dgm:pt modelId="{DFB9D169-0A17-45DB-B392-85761028F1E5}" type="sibTrans" cxnId="{8E66FF21-E0C1-487C-BE5F-14AEC1D5CEAE}">
      <dgm:prSet custT="1"/>
      <dgm:spPr/>
      <dgm:t>
        <a:bodyPr/>
        <a:lstStyle/>
        <a:p>
          <a:endParaRPr lang="en-GB" sz="1200" b="1" dirty="0"/>
        </a:p>
      </dgm:t>
    </dgm:pt>
    <dgm:pt modelId="{F0FF3319-FE39-473B-AC7E-05818C42F4D8}">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Plot gas flow rate and oxygen concentration together with filtered data (smoother curves)</a:t>
          </a:r>
          <a:endParaRPr lang="en-GB" sz="1200" b="1" dirty="0"/>
        </a:p>
      </dgm:t>
    </dgm:pt>
    <dgm:pt modelId="{1D77EEF8-93D2-488D-B43D-59F525F31F67}" type="parTrans" cxnId="{25B5D2B2-FCD6-48B5-A27C-7BD54C61E373}">
      <dgm:prSet/>
      <dgm:spPr/>
      <dgm:t>
        <a:bodyPr/>
        <a:lstStyle/>
        <a:p>
          <a:endParaRPr lang="en-GB" sz="1200" b="1"/>
        </a:p>
      </dgm:t>
    </dgm:pt>
    <dgm:pt modelId="{929C0C09-08F2-43CD-B667-2AF27C549DDA}" type="sibTrans" cxnId="{25B5D2B2-FCD6-48B5-A27C-7BD54C61E373}">
      <dgm:prSet custT="1"/>
      <dgm:spPr/>
      <dgm:t>
        <a:bodyPr/>
        <a:lstStyle/>
        <a:p>
          <a:endParaRPr lang="en-GB" sz="1200" b="1" dirty="0"/>
        </a:p>
      </dgm:t>
    </dgm:pt>
    <dgm:pt modelId="{3928D9F4-EB23-4227-80EC-CB7041EE6B7F}">
      <dgm:prSet phldrT="[Text]" custT="1">
        <dgm:style>
          <a:lnRef idx="2">
            <a:schemeClr val="dk1"/>
          </a:lnRef>
          <a:fillRef idx="1">
            <a:schemeClr val="lt1"/>
          </a:fillRef>
          <a:effectRef idx="0">
            <a:schemeClr val="dk1"/>
          </a:effectRef>
          <a:fontRef idx="minor">
            <a:schemeClr val="dk1"/>
          </a:fontRef>
        </dgm:style>
      </dgm:prSet>
      <dgm:spPr/>
      <dgm:t>
        <a:bodyPr/>
        <a:lstStyle/>
        <a:p>
          <a:r>
            <a:rPr lang="en-GB" sz="1200" b="1" i="0" dirty="0"/>
            <a:t>Plot various temperature sensors using interactive plot with zoom in option</a:t>
          </a:r>
          <a:endParaRPr lang="en-GB" sz="1200" b="1" dirty="0"/>
        </a:p>
      </dgm:t>
    </dgm:pt>
    <dgm:pt modelId="{11958280-E4B9-4885-9ED5-4D8C4B383A15}" type="parTrans" cxnId="{EC210643-BF57-400D-8388-1308B6012529}">
      <dgm:prSet/>
      <dgm:spPr/>
      <dgm:t>
        <a:bodyPr/>
        <a:lstStyle/>
        <a:p>
          <a:endParaRPr lang="en-GB" sz="1200" b="1"/>
        </a:p>
      </dgm:t>
    </dgm:pt>
    <dgm:pt modelId="{40E0FFD3-F048-49EF-8D70-D56325B56B20}" type="sibTrans" cxnId="{EC210643-BF57-400D-8388-1308B6012529}">
      <dgm:prSet custT="1"/>
      <dgm:spPr/>
      <dgm:t>
        <a:bodyPr/>
        <a:lstStyle/>
        <a:p>
          <a:endParaRPr lang="en-GB" sz="1200" b="1" dirty="0"/>
        </a:p>
      </dgm:t>
    </dgm:pt>
    <dgm:pt modelId="{10A5FA2D-9A77-4998-9F66-FBD324563B88}">
      <dgm:prSet custT="1">
        <dgm:style>
          <a:lnRef idx="2">
            <a:schemeClr val="dk1"/>
          </a:lnRef>
          <a:fillRef idx="1">
            <a:schemeClr val="lt1"/>
          </a:fillRef>
          <a:effectRef idx="0">
            <a:schemeClr val="dk1"/>
          </a:effectRef>
          <a:fontRef idx="minor">
            <a:schemeClr val="dk1"/>
          </a:fontRef>
        </dgm:style>
      </dgm:prSet>
      <dgm:spPr/>
      <dgm:t>
        <a:bodyPr/>
        <a:lstStyle/>
        <a:p>
          <a:r>
            <a:rPr lang="en-GB" sz="1200" b="1" dirty="0"/>
            <a:t>Use Bokeh plotting tool to make another interactive plot</a:t>
          </a:r>
        </a:p>
      </dgm:t>
    </dgm:pt>
    <dgm:pt modelId="{FF6E8375-D775-47E3-A9AF-C33D33F524A7}" type="parTrans" cxnId="{C2254753-A620-4D67-9FA9-A2ACA00E328D}">
      <dgm:prSet/>
      <dgm:spPr/>
      <dgm:t>
        <a:bodyPr/>
        <a:lstStyle/>
        <a:p>
          <a:endParaRPr lang="en-GB" sz="1200"/>
        </a:p>
      </dgm:t>
    </dgm:pt>
    <dgm:pt modelId="{A905B8FD-1670-4760-902A-10A02E7D44DC}" type="sibTrans" cxnId="{C2254753-A620-4D67-9FA9-A2ACA00E328D}">
      <dgm:prSet/>
      <dgm:spPr/>
      <dgm:t>
        <a:bodyPr/>
        <a:lstStyle/>
        <a:p>
          <a:endParaRPr lang="en-GB" sz="1200"/>
        </a:p>
      </dgm:t>
    </dgm:pt>
    <dgm:pt modelId="{69DAA3B0-045E-4617-9E35-9BBDDA40B986}" type="pres">
      <dgm:prSet presAssocID="{56807D24-E695-4A4F-B803-77A65D2B255A}" presName="linearFlow" presStyleCnt="0">
        <dgm:presLayoutVars>
          <dgm:resizeHandles val="exact"/>
        </dgm:presLayoutVars>
      </dgm:prSet>
      <dgm:spPr/>
    </dgm:pt>
    <dgm:pt modelId="{7E299DC5-F9A6-492E-81FA-963E88207C57}" type="pres">
      <dgm:prSet presAssocID="{479DDF2E-F45A-4484-81AB-EA743079E0D6}" presName="node" presStyleLbl="node1" presStyleIdx="0" presStyleCnt="8" custScaleX="243387" custLinFactNeighborY="-5058">
        <dgm:presLayoutVars>
          <dgm:bulletEnabled val="1"/>
        </dgm:presLayoutVars>
      </dgm:prSet>
      <dgm:spPr/>
    </dgm:pt>
    <dgm:pt modelId="{9F70B679-4F1F-4B07-B5EC-7E60268BDD5E}" type="pres">
      <dgm:prSet presAssocID="{CB95A397-5623-4A8B-80A2-934122093ACF}" presName="sibTrans" presStyleLbl="sibTrans2D1" presStyleIdx="0" presStyleCnt="7"/>
      <dgm:spPr/>
    </dgm:pt>
    <dgm:pt modelId="{B6810D14-2E84-4442-AAC6-E9C3191E27DC}" type="pres">
      <dgm:prSet presAssocID="{CB95A397-5623-4A8B-80A2-934122093ACF}" presName="connectorText" presStyleLbl="sibTrans2D1" presStyleIdx="0" presStyleCnt="7"/>
      <dgm:spPr/>
    </dgm:pt>
    <dgm:pt modelId="{91EE6050-0D40-4C2E-BC72-98B3217F5208}" type="pres">
      <dgm:prSet presAssocID="{1FE3805A-CCA6-48FE-89FC-F365B8824A20}" presName="node" presStyleLbl="node1" presStyleIdx="1" presStyleCnt="8" custScaleX="243387">
        <dgm:presLayoutVars>
          <dgm:bulletEnabled val="1"/>
        </dgm:presLayoutVars>
      </dgm:prSet>
      <dgm:spPr/>
    </dgm:pt>
    <dgm:pt modelId="{93FAE35F-2417-45AD-8D2C-1F7C8BFB0DB2}" type="pres">
      <dgm:prSet presAssocID="{2A696B02-7BFC-4CCE-9B56-423152CB6BA4}" presName="sibTrans" presStyleLbl="sibTrans2D1" presStyleIdx="1" presStyleCnt="7"/>
      <dgm:spPr/>
    </dgm:pt>
    <dgm:pt modelId="{BDDFE365-42A7-4173-8DDB-A283E2D085AD}" type="pres">
      <dgm:prSet presAssocID="{2A696B02-7BFC-4CCE-9B56-423152CB6BA4}" presName="connectorText" presStyleLbl="sibTrans2D1" presStyleIdx="1" presStyleCnt="7"/>
      <dgm:spPr/>
    </dgm:pt>
    <dgm:pt modelId="{EA6F083C-8772-450A-B388-4EC4D7929819}" type="pres">
      <dgm:prSet presAssocID="{DB186DB7-D651-4C86-BBF0-D2EE856CD55E}" presName="node" presStyleLbl="node1" presStyleIdx="2" presStyleCnt="8" custScaleX="243387">
        <dgm:presLayoutVars>
          <dgm:bulletEnabled val="1"/>
        </dgm:presLayoutVars>
      </dgm:prSet>
      <dgm:spPr/>
    </dgm:pt>
    <dgm:pt modelId="{3E6613A6-BCD3-40B1-A292-7EC97DB323B4}" type="pres">
      <dgm:prSet presAssocID="{7B119AE3-F3EC-40CA-A76E-A26F62D80AD0}" presName="sibTrans" presStyleLbl="sibTrans2D1" presStyleIdx="2" presStyleCnt="7"/>
      <dgm:spPr/>
    </dgm:pt>
    <dgm:pt modelId="{654D9451-7EBD-43E2-AB70-EE4F04C4FBAF}" type="pres">
      <dgm:prSet presAssocID="{7B119AE3-F3EC-40CA-A76E-A26F62D80AD0}" presName="connectorText" presStyleLbl="sibTrans2D1" presStyleIdx="2" presStyleCnt="7"/>
      <dgm:spPr/>
    </dgm:pt>
    <dgm:pt modelId="{5C3A69FC-7E48-437A-8BEE-3F59F07D8BB9}" type="pres">
      <dgm:prSet presAssocID="{3928D9F4-EB23-4227-80EC-CB7041EE6B7F}" presName="node" presStyleLbl="node1" presStyleIdx="3" presStyleCnt="8" custScaleX="243387">
        <dgm:presLayoutVars>
          <dgm:bulletEnabled val="1"/>
        </dgm:presLayoutVars>
      </dgm:prSet>
      <dgm:spPr/>
    </dgm:pt>
    <dgm:pt modelId="{0C695897-CFD3-4AA9-ABE1-DB9078C3D70F}" type="pres">
      <dgm:prSet presAssocID="{40E0FFD3-F048-49EF-8D70-D56325B56B20}" presName="sibTrans" presStyleLbl="sibTrans2D1" presStyleIdx="3" presStyleCnt="7"/>
      <dgm:spPr/>
    </dgm:pt>
    <dgm:pt modelId="{5414E7FB-8741-4321-925A-8B4FA35CEACC}" type="pres">
      <dgm:prSet presAssocID="{40E0FFD3-F048-49EF-8D70-D56325B56B20}" presName="connectorText" presStyleLbl="sibTrans2D1" presStyleIdx="3" presStyleCnt="7"/>
      <dgm:spPr/>
    </dgm:pt>
    <dgm:pt modelId="{5CDFBCA9-6C7A-425D-83BF-7AA6CBDD25CA}" type="pres">
      <dgm:prSet presAssocID="{F0FF3319-FE39-473B-AC7E-05818C42F4D8}" presName="node" presStyleLbl="node1" presStyleIdx="4" presStyleCnt="8" custScaleX="243387">
        <dgm:presLayoutVars>
          <dgm:bulletEnabled val="1"/>
        </dgm:presLayoutVars>
      </dgm:prSet>
      <dgm:spPr/>
    </dgm:pt>
    <dgm:pt modelId="{2097CE3B-86C2-4174-9AA3-E34F1F049CEA}" type="pres">
      <dgm:prSet presAssocID="{929C0C09-08F2-43CD-B667-2AF27C549DDA}" presName="sibTrans" presStyleLbl="sibTrans2D1" presStyleIdx="4" presStyleCnt="7"/>
      <dgm:spPr/>
    </dgm:pt>
    <dgm:pt modelId="{B5ECEF17-74AF-483E-A183-90E3DC2B89D7}" type="pres">
      <dgm:prSet presAssocID="{929C0C09-08F2-43CD-B667-2AF27C549DDA}" presName="connectorText" presStyleLbl="sibTrans2D1" presStyleIdx="4" presStyleCnt="7"/>
      <dgm:spPr/>
    </dgm:pt>
    <dgm:pt modelId="{435FA98A-E1FB-44BE-9461-FFFB20643476}" type="pres">
      <dgm:prSet presAssocID="{6C6F0518-49A4-4E19-A897-57B48A436768}" presName="node" presStyleLbl="node1" presStyleIdx="5" presStyleCnt="8" custScaleX="244923">
        <dgm:presLayoutVars>
          <dgm:bulletEnabled val="1"/>
        </dgm:presLayoutVars>
      </dgm:prSet>
      <dgm:spPr/>
    </dgm:pt>
    <dgm:pt modelId="{57362C79-C4F2-4E88-8B10-9D5781C02875}" type="pres">
      <dgm:prSet presAssocID="{7B25F6B5-5DDF-49F2-85DE-E480ABAD2594}" presName="sibTrans" presStyleLbl="sibTrans2D1" presStyleIdx="5" presStyleCnt="7"/>
      <dgm:spPr/>
    </dgm:pt>
    <dgm:pt modelId="{BC0436C0-826C-4132-95D4-CA8415E985FB}" type="pres">
      <dgm:prSet presAssocID="{7B25F6B5-5DDF-49F2-85DE-E480ABAD2594}" presName="connectorText" presStyleLbl="sibTrans2D1" presStyleIdx="5" presStyleCnt="7"/>
      <dgm:spPr/>
    </dgm:pt>
    <dgm:pt modelId="{B4E2C474-F2DC-4112-95B0-80706E1B11BA}" type="pres">
      <dgm:prSet presAssocID="{556863A2-9FBF-48F4-8CC0-DC33B3DD36B2}" presName="node" presStyleLbl="node1" presStyleIdx="6" presStyleCnt="8" custScaleX="244923">
        <dgm:presLayoutVars>
          <dgm:bulletEnabled val="1"/>
        </dgm:presLayoutVars>
      </dgm:prSet>
      <dgm:spPr/>
    </dgm:pt>
    <dgm:pt modelId="{294D554D-68AB-44EA-863F-48AF4D1A9850}" type="pres">
      <dgm:prSet presAssocID="{DFB9D169-0A17-45DB-B392-85761028F1E5}" presName="sibTrans" presStyleLbl="sibTrans2D1" presStyleIdx="6" presStyleCnt="7"/>
      <dgm:spPr/>
    </dgm:pt>
    <dgm:pt modelId="{D38ED585-A084-4731-B09C-3F1DAD5302BF}" type="pres">
      <dgm:prSet presAssocID="{DFB9D169-0A17-45DB-B392-85761028F1E5}" presName="connectorText" presStyleLbl="sibTrans2D1" presStyleIdx="6" presStyleCnt="7"/>
      <dgm:spPr/>
    </dgm:pt>
    <dgm:pt modelId="{20CEA7A2-DD16-4BFC-B53A-DE36EB035428}" type="pres">
      <dgm:prSet presAssocID="{10A5FA2D-9A77-4998-9F66-FBD324563B88}" presName="node" presStyleLbl="node1" presStyleIdx="7" presStyleCnt="8" custScaleX="244923">
        <dgm:presLayoutVars>
          <dgm:bulletEnabled val="1"/>
        </dgm:presLayoutVars>
      </dgm:prSet>
      <dgm:spPr/>
    </dgm:pt>
  </dgm:ptLst>
  <dgm:cxnLst>
    <dgm:cxn modelId="{BEC05A0E-E2FF-4062-8F66-24C2974EA3E6}" type="presOf" srcId="{40E0FFD3-F048-49EF-8D70-D56325B56B20}" destId="{0C695897-CFD3-4AA9-ABE1-DB9078C3D70F}" srcOrd="0" destOrd="0" presId="urn:microsoft.com/office/officeart/2005/8/layout/process2"/>
    <dgm:cxn modelId="{EC7F1911-A77E-4AE1-8648-42FF9A727C22}" type="presOf" srcId="{479DDF2E-F45A-4484-81AB-EA743079E0D6}" destId="{7E299DC5-F9A6-492E-81FA-963E88207C57}" srcOrd="0" destOrd="0" presId="urn:microsoft.com/office/officeart/2005/8/layout/process2"/>
    <dgm:cxn modelId="{D070A811-A94C-47F2-9BDC-72B2E4167E73}" type="presOf" srcId="{10A5FA2D-9A77-4998-9F66-FBD324563B88}" destId="{20CEA7A2-DD16-4BFC-B53A-DE36EB035428}" srcOrd="0" destOrd="0" presId="urn:microsoft.com/office/officeart/2005/8/layout/process2"/>
    <dgm:cxn modelId="{05F5A012-5F57-4BE3-8B20-7043DA384D25}" srcId="{56807D24-E695-4A4F-B803-77A65D2B255A}" destId="{6C6F0518-49A4-4E19-A897-57B48A436768}" srcOrd="5" destOrd="0" parTransId="{1FBFB240-B80F-43B3-A814-90034EACDD7C}" sibTransId="{7B25F6B5-5DDF-49F2-85DE-E480ABAD2594}"/>
    <dgm:cxn modelId="{99312014-5EBA-428B-B631-4D4A662BC9A2}" type="presOf" srcId="{CB95A397-5623-4A8B-80A2-934122093ACF}" destId="{9F70B679-4F1F-4B07-B5EC-7E60268BDD5E}" srcOrd="0" destOrd="0" presId="urn:microsoft.com/office/officeart/2005/8/layout/process2"/>
    <dgm:cxn modelId="{4E6C781D-E2CC-46A0-90F3-CC003BDD462E}" type="presOf" srcId="{929C0C09-08F2-43CD-B667-2AF27C549DDA}" destId="{B5ECEF17-74AF-483E-A183-90E3DC2B89D7}" srcOrd="1" destOrd="0" presId="urn:microsoft.com/office/officeart/2005/8/layout/process2"/>
    <dgm:cxn modelId="{AF97CD21-96FA-45AC-B2EC-1E97414CF1FF}" srcId="{56807D24-E695-4A4F-B803-77A65D2B255A}" destId="{1FE3805A-CCA6-48FE-89FC-F365B8824A20}" srcOrd="1" destOrd="0" parTransId="{FDDD5811-236A-4CC6-B0E0-393AD89C4F19}" sibTransId="{2A696B02-7BFC-4CCE-9B56-423152CB6BA4}"/>
    <dgm:cxn modelId="{8E66FF21-E0C1-487C-BE5F-14AEC1D5CEAE}" srcId="{56807D24-E695-4A4F-B803-77A65D2B255A}" destId="{556863A2-9FBF-48F4-8CC0-DC33B3DD36B2}" srcOrd="6" destOrd="0" parTransId="{18B6BD50-31E5-4202-A18F-FB1BDF451C0F}" sibTransId="{DFB9D169-0A17-45DB-B392-85761028F1E5}"/>
    <dgm:cxn modelId="{E320033D-D0DF-4919-BAF4-7A9B71F3FAE3}" type="presOf" srcId="{7B25F6B5-5DDF-49F2-85DE-E480ABAD2594}" destId="{BC0436C0-826C-4132-95D4-CA8415E985FB}" srcOrd="1" destOrd="0" presId="urn:microsoft.com/office/officeart/2005/8/layout/process2"/>
    <dgm:cxn modelId="{20324161-C30D-4467-BA0F-B88E33BD56DE}" type="presOf" srcId="{6C6F0518-49A4-4E19-A897-57B48A436768}" destId="{435FA98A-E1FB-44BE-9461-FFFB20643476}" srcOrd="0" destOrd="0" presId="urn:microsoft.com/office/officeart/2005/8/layout/process2"/>
    <dgm:cxn modelId="{D7CBE762-9729-47B0-8B8E-72E7E3B6581D}" type="presOf" srcId="{1FE3805A-CCA6-48FE-89FC-F365B8824A20}" destId="{91EE6050-0D40-4C2E-BC72-98B3217F5208}" srcOrd="0" destOrd="0" presId="urn:microsoft.com/office/officeart/2005/8/layout/process2"/>
    <dgm:cxn modelId="{EC210643-BF57-400D-8388-1308B6012529}" srcId="{56807D24-E695-4A4F-B803-77A65D2B255A}" destId="{3928D9F4-EB23-4227-80EC-CB7041EE6B7F}" srcOrd="3" destOrd="0" parTransId="{11958280-E4B9-4885-9ED5-4D8C4B383A15}" sibTransId="{40E0FFD3-F048-49EF-8D70-D56325B56B20}"/>
    <dgm:cxn modelId="{97537448-8A3E-449C-B2D7-FC9064C80237}" type="presOf" srcId="{929C0C09-08F2-43CD-B667-2AF27C549DDA}" destId="{2097CE3B-86C2-4174-9AA3-E34F1F049CEA}" srcOrd="0" destOrd="0" presId="urn:microsoft.com/office/officeart/2005/8/layout/process2"/>
    <dgm:cxn modelId="{61F25749-215A-4644-903A-FB7EBD6E8443}" type="presOf" srcId="{56807D24-E695-4A4F-B803-77A65D2B255A}" destId="{69DAA3B0-045E-4617-9E35-9BBDDA40B986}" srcOrd="0" destOrd="0" presId="urn:microsoft.com/office/officeart/2005/8/layout/process2"/>
    <dgm:cxn modelId="{82EDEA52-CCEB-4807-962A-47C037BBAC6C}" srcId="{56807D24-E695-4A4F-B803-77A65D2B255A}" destId="{479DDF2E-F45A-4484-81AB-EA743079E0D6}" srcOrd="0" destOrd="0" parTransId="{2BF28FE2-BAD5-4C4F-A4DA-A1DE642BC198}" sibTransId="{CB95A397-5623-4A8B-80A2-934122093ACF}"/>
    <dgm:cxn modelId="{40ADED72-190E-4176-A343-2498EFF21D08}" type="presOf" srcId="{DFB9D169-0A17-45DB-B392-85761028F1E5}" destId="{294D554D-68AB-44EA-863F-48AF4D1A9850}" srcOrd="0" destOrd="0" presId="urn:microsoft.com/office/officeart/2005/8/layout/process2"/>
    <dgm:cxn modelId="{C2254753-A620-4D67-9FA9-A2ACA00E328D}" srcId="{56807D24-E695-4A4F-B803-77A65D2B255A}" destId="{10A5FA2D-9A77-4998-9F66-FBD324563B88}" srcOrd="7" destOrd="0" parTransId="{FF6E8375-D775-47E3-A9AF-C33D33F524A7}" sibTransId="{A905B8FD-1670-4760-902A-10A02E7D44DC}"/>
    <dgm:cxn modelId="{AA75B277-9244-4842-AAF0-5F8E58AA698F}" type="presOf" srcId="{7B119AE3-F3EC-40CA-A76E-A26F62D80AD0}" destId="{3E6613A6-BCD3-40B1-A292-7EC97DB323B4}" srcOrd="0" destOrd="0" presId="urn:microsoft.com/office/officeart/2005/8/layout/process2"/>
    <dgm:cxn modelId="{2A25B559-4595-47AC-B6F5-452C7A2637E1}" type="presOf" srcId="{40E0FFD3-F048-49EF-8D70-D56325B56B20}" destId="{5414E7FB-8741-4321-925A-8B4FA35CEACC}" srcOrd="1" destOrd="0" presId="urn:microsoft.com/office/officeart/2005/8/layout/process2"/>
    <dgm:cxn modelId="{88191481-5543-42E7-9ED0-8C3EC6944037}" type="presOf" srcId="{556863A2-9FBF-48F4-8CC0-DC33B3DD36B2}" destId="{B4E2C474-F2DC-4112-95B0-80706E1B11BA}" srcOrd="0" destOrd="0" presId="urn:microsoft.com/office/officeart/2005/8/layout/process2"/>
    <dgm:cxn modelId="{9B6BAF95-1966-4491-AE77-0133ED17544B}" type="presOf" srcId="{F0FF3319-FE39-473B-AC7E-05818C42F4D8}" destId="{5CDFBCA9-6C7A-425D-83BF-7AA6CBDD25CA}" srcOrd="0" destOrd="0" presId="urn:microsoft.com/office/officeart/2005/8/layout/process2"/>
    <dgm:cxn modelId="{B8D54A98-34BF-45E1-BC28-229A30A9F819}" type="presOf" srcId="{3928D9F4-EB23-4227-80EC-CB7041EE6B7F}" destId="{5C3A69FC-7E48-437A-8BEE-3F59F07D8BB9}" srcOrd="0" destOrd="0" presId="urn:microsoft.com/office/officeart/2005/8/layout/process2"/>
    <dgm:cxn modelId="{04455098-302E-42F3-90AF-DEFD500A7130}" type="presOf" srcId="{7B119AE3-F3EC-40CA-A76E-A26F62D80AD0}" destId="{654D9451-7EBD-43E2-AB70-EE4F04C4FBAF}" srcOrd="1" destOrd="0" presId="urn:microsoft.com/office/officeart/2005/8/layout/process2"/>
    <dgm:cxn modelId="{25B5D2B2-FCD6-48B5-A27C-7BD54C61E373}" srcId="{56807D24-E695-4A4F-B803-77A65D2B255A}" destId="{F0FF3319-FE39-473B-AC7E-05818C42F4D8}" srcOrd="4" destOrd="0" parTransId="{1D77EEF8-93D2-488D-B43D-59F525F31F67}" sibTransId="{929C0C09-08F2-43CD-B667-2AF27C549DDA}"/>
    <dgm:cxn modelId="{25773FC2-00DA-4992-8272-43886F09B3EC}" type="presOf" srcId="{DB186DB7-D651-4C86-BBF0-D2EE856CD55E}" destId="{EA6F083C-8772-450A-B388-4EC4D7929819}" srcOrd="0" destOrd="0" presId="urn:microsoft.com/office/officeart/2005/8/layout/process2"/>
    <dgm:cxn modelId="{2F7549CC-A484-471D-BAB0-9DB359283765}" type="presOf" srcId="{CB95A397-5623-4A8B-80A2-934122093ACF}" destId="{B6810D14-2E84-4442-AAC6-E9C3191E27DC}" srcOrd="1" destOrd="0" presId="urn:microsoft.com/office/officeart/2005/8/layout/process2"/>
    <dgm:cxn modelId="{0EE705E1-F944-43EB-A2B1-956B634473DE}" srcId="{56807D24-E695-4A4F-B803-77A65D2B255A}" destId="{DB186DB7-D651-4C86-BBF0-D2EE856CD55E}" srcOrd="2" destOrd="0" parTransId="{6D426E39-A5AB-41AB-B289-0F99AD45D231}" sibTransId="{7B119AE3-F3EC-40CA-A76E-A26F62D80AD0}"/>
    <dgm:cxn modelId="{FFB9ADF0-5F30-4F18-9C63-56898BFFA14A}" type="presOf" srcId="{7B25F6B5-5DDF-49F2-85DE-E480ABAD2594}" destId="{57362C79-C4F2-4E88-8B10-9D5781C02875}" srcOrd="0" destOrd="0" presId="urn:microsoft.com/office/officeart/2005/8/layout/process2"/>
    <dgm:cxn modelId="{D5F493F4-F0C8-4B31-BCC1-A9AE3D186878}" type="presOf" srcId="{2A696B02-7BFC-4CCE-9B56-423152CB6BA4}" destId="{93FAE35F-2417-45AD-8D2C-1F7C8BFB0DB2}" srcOrd="0" destOrd="0" presId="urn:microsoft.com/office/officeart/2005/8/layout/process2"/>
    <dgm:cxn modelId="{A7B022FC-372B-460A-B35F-BB38B4C85C90}" type="presOf" srcId="{2A696B02-7BFC-4CCE-9B56-423152CB6BA4}" destId="{BDDFE365-42A7-4173-8DDB-A283E2D085AD}" srcOrd="1" destOrd="0" presId="urn:microsoft.com/office/officeart/2005/8/layout/process2"/>
    <dgm:cxn modelId="{A70A36FC-C82B-4A7F-9530-2FC98C7D5D5B}" type="presOf" srcId="{DFB9D169-0A17-45DB-B392-85761028F1E5}" destId="{D38ED585-A084-4731-B09C-3F1DAD5302BF}" srcOrd="1" destOrd="0" presId="urn:microsoft.com/office/officeart/2005/8/layout/process2"/>
    <dgm:cxn modelId="{E0A9126D-0166-40F5-91AB-7FC436DC7B6E}" type="presParOf" srcId="{69DAA3B0-045E-4617-9E35-9BBDDA40B986}" destId="{7E299DC5-F9A6-492E-81FA-963E88207C57}" srcOrd="0" destOrd="0" presId="urn:microsoft.com/office/officeart/2005/8/layout/process2"/>
    <dgm:cxn modelId="{64429DA8-AD0C-4932-99C6-E1E47F32775D}" type="presParOf" srcId="{69DAA3B0-045E-4617-9E35-9BBDDA40B986}" destId="{9F70B679-4F1F-4B07-B5EC-7E60268BDD5E}" srcOrd="1" destOrd="0" presId="urn:microsoft.com/office/officeart/2005/8/layout/process2"/>
    <dgm:cxn modelId="{555295A5-26CD-4D16-87D7-56188541D457}" type="presParOf" srcId="{9F70B679-4F1F-4B07-B5EC-7E60268BDD5E}" destId="{B6810D14-2E84-4442-AAC6-E9C3191E27DC}" srcOrd="0" destOrd="0" presId="urn:microsoft.com/office/officeart/2005/8/layout/process2"/>
    <dgm:cxn modelId="{77777EFA-2937-4726-BDCE-8F12FFD1A7C0}" type="presParOf" srcId="{69DAA3B0-045E-4617-9E35-9BBDDA40B986}" destId="{91EE6050-0D40-4C2E-BC72-98B3217F5208}" srcOrd="2" destOrd="0" presId="urn:microsoft.com/office/officeart/2005/8/layout/process2"/>
    <dgm:cxn modelId="{10B8913C-2E6A-43EB-879B-8EAEF666E6D3}" type="presParOf" srcId="{69DAA3B0-045E-4617-9E35-9BBDDA40B986}" destId="{93FAE35F-2417-45AD-8D2C-1F7C8BFB0DB2}" srcOrd="3" destOrd="0" presId="urn:microsoft.com/office/officeart/2005/8/layout/process2"/>
    <dgm:cxn modelId="{7B7A0F85-27FF-48D4-BD7B-26615A5168C7}" type="presParOf" srcId="{93FAE35F-2417-45AD-8D2C-1F7C8BFB0DB2}" destId="{BDDFE365-42A7-4173-8DDB-A283E2D085AD}" srcOrd="0" destOrd="0" presId="urn:microsoft.com/office/officeart/2005/8/layout/process2"/>
    <dgm:cxn modelId="{56BB851C-4C7E-41D3-BA8C-05FF07061988}" type="presParOf" srcId="{69DAA3B0-045E-4617-9E35-9BBDDA40B986}" destId="{EA6F083C-8772-450A-B388-4EC4D7929819}" srcOrd="4" destOrd="0" presId="urn:microsoft.com/office/officeart/2005/8/layout/process2"/>
    <dgm:cxn modelId="{7230B3DC-6C35-4790-878E-2E7B2FA2F48A}" type="presParOf" srcId="{69DAA3B0-045E-4617-9E35-9BBDDA40B986}" destId="{3E6613A6-BCD3-40B1-A292-7EC97DB323B4}" srcOrd="5" destOrd="0" presId="urn:microsoft.com/office/officeart/2005/8/layout/process2"/>
    <dgm:cxn modelId="{95D6903B-1747-4253-9D84-67965BB8895B}" type="presParOf" srcId="{3E6613A6-BCD3-40B1-A292-7EC97DB323B4}" destId="{654D9451-7EBD-43E2-AB70-EE4F04C4FBAF}" srcOrd="0" destOrd="0" presId="urn:microsoft.com/office/officeart/2005/8/layout/process2"/>
    <dgm:cxn modelId="{E75C9BA3-115B-4ABD-8FD4-D0FE1D61E47C}" type="presParOf" srcId="{69DAA3B0-045E-4617-9E35-9BBDDA40B986}" destId="{5C3A69FC-7E48-437A-8BEE-3F59F07D8BB9}" srcOrd="6" destOrd="0" presId="urn:microsoft.com/office/officeart/2005/8/layout/process2"/>
    <dgm:cxn modelId="{12E0603C-D54E-4068-865B-41D01C0F9C82}" type="presParOf" srcId="{69DAA3B0-045E-4617-9E35-9BBDDA40B986}" destId="{0C695897-CFD3-4AA9-ABE1-DB9078C3D70F}" srcOrd="7" destOrd="0" presId="urn:microsoft.com/office/officeart/2005/8/layout/process2"/>
    <dgm:cxn modelId="{EFCCCCD8-94E7-4F8C-95FB-4385D19EB492}" type="presParOf" srcId="{0C695897-CFD3-4AA9-ABE1-DB9078C3D70F}" destId="{5414E7FB-8741-4321-925A-8B4FA35CEACC}" srcOrd="0" destOrd="0" presId="urn:microsoft.com/office/officeart/2005/8/layout/process2"/>
    <dgm:cxn modelId="{80E65CEE-987A-43EC-AB30-06C1928AD181}" type="presParOf" srcId="{69DAA3B0-045E-4617-9E35-9BBDDA40B986}" destId="{5CDFBCA9-6C7A-425D-83BF-7AA6CBDD25CA}" srcOrd="8" destOrd="0" presId="urn:microsoft.com/office/officeart/2005/8/layout/process2"/>
    <dgm:cxn modelId="{25CBE1C0-CC5F-483B-A705-5CA1728D925E}" type="presParOf" srcId="{69DAA3B0-045E-4617-9E35-9BBDDA40B986}" destId="{2097CE3B-86C2-4174-9AA3-E34F1F049CEA}" srcOrd="9" destOrd="0" presId="urn:microsoft.com/office/officeart/2005/8/layout/process2"/>
    <dgm:cxn modelId="{026D9E5F-BEF2-426D-87F3-86DF3CD04461}" type="presParOf" srcId="{2097CE3B-86C2-4174-9AA3-E34F1F049CEA}" destId="{B5ECEF17-74AF-483E-A183-90E3DC2B89D7}" srcOrd="0" destOrd="0" presId="urn:microsoft.com/office/officeart/2005/8/layout/process2"/>
    <dgm:cxn modelId="{49B5825F-5D32-43FC-A9DC-BBEB5FB9141C}" type="presParOf" srcId="{69DAA3B0-045E-4617-9E35-9BBDDA40B986}" destId="{435FA98A-E1FB-44BE-9461-FFFB20643476}" srcOrd="10" destOrd="0" presId="urn:microsoft.com/office/officeart/2005/8/layout/process2"/>
    <dgm:cxn modelId="{0617DEEE-5A47-4A7C-9F5F-9DF5C6158A7C}" type="presParOf" srcId="{69DAA3B0-045E-4617-9E35-9BBDDA40B986}" destId="{57362C79-C4F2-4E88-8B10-9D5781C02875}" srcOrd="11" destOrd="0" presId="urn:microsoft.com/office/officeart/2005/8/layout/process2"/>
    <dgm:cxn modelId="{D3899D5D-3B7C-44E5-A8BD-79A890B90D12}" type="presParOf" srcId="{57362C79-C4F2-4E88-8B10-9D5781C02875}" destId="{BC0436C0-826C-4132-95D4-CA8415E985FB}" srcOrd="0" destOrd="0" presId="urn:microsoft.com/office/officeart/2005/8/layout/process2"/>
    <dgm:cxn modelId="{8E432663-DDA3-4238-8C73-2233FE1C51DC}" type="presParOf" srcId="{69DAA3B0-045E-4617-9E35-9BBDDA40B986}" destId="{B4E2C474-F2DC-4112-95B0-80706E1B11BA}" srcOrd="12" destOrd="0" presId="urn:microsoft.com/office/officeart/2005/8/layout/process2"/>
    <dgm:cxn modelId="{2F41DF14-B32C-4DD5-A4F0-DF30D52A19D7}" type="presParOf" srcId="{69DAA3B0-045E-4617-9E35-9BBDDA40B986}" destId="{294D554D-68AB-44EA-863F-48AF4D1A9850}" srcOrd="13" destOrd="0" presId="urn:microsoft.com/office/officeart/2005/8/layout/process2"/>
    <dgm:cxn modelId="{0F5A81A7-75B7-4B24-B18E-3A5F9634DAB4}" type="presParOf" srcId="{294D554D-68AB-44EA-863F-48AF4D1A9850}" destId="{D38ED585-A084-4731-B09C-3F1DAD5302BF}" srcOrd="0" destOrd="0" presId="urn:microsoft.com/office/officeart/2005/8/layout/process2"/>
    <dgm:cxn modelId="{BD7C5E7D-E2F1-49DD-9F35-DA5DFB476414}" type="presParOf" srcId="{69DAA3B0-045E-4617-9E35-9BBDDA40B986}" destId="{20CEA7A2-DD16-4BFC-B53A-DE36EB035428}"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99DC5-F9A6-492E-81FA-963E88207C57}">
      <dsp:nvSpPr>
        <dsp:cNvPr id="0" name=""/>
        <dsp:cNvSpPr/>
      </dsp:nvSpPr>
      <dsp:spPr>
        <a:xfrm>
          <a:off x="231419" y="3152"/>
          <a:ext cx="5023560"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Import Libraries</a:t>
          </a:r>
        </a:p>
      </dsp:txBody>
      <dsp:txXfrm>
        <a:off x="246532" y="18265"/>
        <a:ext cx="4993334" cy="485779"/>
      </dsp:txXfrm>
    </dsp:sp>
    <dsp:sp modelId="{9F70B679-4F1F-4B07-B5EC-7E60268BDD5E}">
      <dsp:nvSpPr>
        <dsp:cNvPr id="0" name=""/>
        <dsp:cNvSpPr/>
      </dsp:nvSpPr>
      <dsp:spPr>
        <a:xfrm rot="5400000">
          <a:off x="2646448" y="532058"/>
          <a:ext cx="193502" cy="23220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551408"/>
        <a:ext cx="139322" cy="135451"/>
      </dsp:txXfrm>
    </dsp:sp>
    <dsp:sp modelId="{91EE6050-0D40-4C2E-BC72-98B3217F5208}">
      <dsp:nvSpPr>
        <dsp:cNvPr id="0" name=""/>
        <dsp:cNvSpPr/>
      </dsp:nvSpPr>
      <dsp:spPr>
        <a:xfrm>
          <a:off x="231419" y="777160"/>
          <a:ext cx="5023560"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Read CSV file containing the list of all the sensors/tags of interest</a:t>
          </a:r>
          <a:endParaRPr lang="en-GB" sz="1200" b="1" kern="1200" dirty="0"/>
        </a:p>
      </dsp:txBody>
      <dsp:txXfrm>
        <a:off x="246532" y="792273"/>
        <a:ext cx="4993334" cy="485779"/>
      </dsp:txXfrm>
    </dsp:sp>
    <dsp:sp modelId="{93FAE35F-2417-45AD-8D2C-1F7C8BFB0DB2}">
      <dsp:nvSpPr>
        <dsp:cNvPr id="0" name=""/>
        <dsp:cNvSpPr/>
      </dsp:nvSpPr>
      <dsp:spPr>
        <a:xfrm rot="5400000">
          <a:off x="2646448" y="1306066"/>
          <a:ext cx="193502" cy="232202"/>
        </a:xfrm>
        <a:prstGeom prst="rightArrow">
          <a:avLst>
            <a:gd name="adj1" fmla="val 60000"/>
            <a:gd name="adj2" fmla="val 50000"/>
          </a:avLst>
        </a:prstGeom>
        <a:solidFill>
          <a:schemeClr val="accent3">
            <a:hueOff val="542120"/>
            <a:satOff val="20000"/>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1325416"/>
        <a:ext cx="139322" cy="135451"/>
      </dsp:txXfrm>
    </dsp:sp>
    <dsp:sp modelId="{EA6F083C-8772-450A-B388-4EC4D7929819}">
      <dsp:nvSpPr>
        <dsp:cNvPr id="0" name=""/>
        <dsp:cNvSpPr/>
      </dsp:nvSpPr>
      <dsp:spPr>
        <a:xfrm>
          <a:off x="231419" y="1551169"/>
          <a:ext cx="5023560"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Read, process, append all the individual csv files into a set of data frames (one DF for each sensor) using "for" loops</a:t>
          </a:r>
        </a:p>
      </dsp:txBody>
      <dsp:txXfrm>
        <a:off x="246532" y="1566282"/>
        <a:ext cx="4993334" cy="485779"/>
      </dsp:txXfrm>
    </dsp:sp>
    <dsp:sp modelId="{3E6613A6-BCD3-40B1-A292-7EC97DB323B4}">
      <dsp:nvSpPr>
        <dsp:cNvPr id="0" name=""/>
        <dsp:cNvSpPr/>
      </dsp:nvSpPr>
      <dsp:spPr>
        <a:xfrm rot="5400000">
          <a:off x="2646448" y="2080074"/>
          <a:ext cx="193502" cy="232202"/>
        </a:xfrm>
        <a:prstGeom prst="rightArrow">
          <a:avLst>
            <a:gd name="adj1" fmla="val 60000"/>
            <a:gd name="adj2" fmla="val 50000"/>
          </a:avLst>
        </a:prstGeom>
        <a:solidFill>
          <a:schemeClr val="accent3">
            <a:hueOff val="1084240"/>
            <a:satOff val="40000"/>
            <a:lumOff val="-5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2099424"/>
        <a:ext cx="139322" cy="135451"/>
      </dsp:txXfrm>
    </dsp:sp>
    <dsp:sp modelId="{5C3A69FC-7E48-437A-8BEE-3F59F07D8BB9}">
      <dsp:nvSpPr>
        <dsp:cNvPr id="0" name=""/>
        <dsp:cNvSpPr/>
      </dsp:nvSpPr>
      <dsp:spPr>
        <a:xfrm>
          <a:off x="231419" y="2325177"/>
          <a:ext cx="5023560"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Keep data within a specified date and time window</a:t>
          </a:r>
          <a:endParaRPr lang="en-GB" sz="1200" b="1" kern="1200" dirty="0"/>
        </a:p>
      </dsp:txBody>
      <dsp:txXfrm>
        <a:off x="246532" y="2340290"/>
        <a:ext cx="4993334" cy="485779"/>
      </dsp:txXfrm>
    </dsp:sp>
    <dsp:sp modelId="{0C695897-CFD3-4AA9-ABE1-DB9078C3D70F}">
      <dsp:nvSpPr>
        <dsp:cNvPr id="0" name=""/>
        <dsp:cNvSpPr/>
      </dsp:nvSpPr>
      <dsp:spPr>
        <a:xfrm rot="5400000">
          <a:off x="2646448" y="2854082"/>
          <a:ext cx="193502" cy="232202"/>
        </a:xfrm>
        <a:prstGeom prst="rightArrow">
          <a:avLst>
            <a:gd name="adj1" fmla="val 60000"/>
            <a:gd name="adj2" fmla="val 50000"/>
          </a:avLst>
        </a:prstGeom>
        <a:solidFill>
          <a:schemeClr val="accent3">
            <a:hueOff val="1626359"/>
            <a:satOff val="60000"/>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2873432"/>
        <a:ext cx="139322" cy="135451"/>
      </dsp:txXfrm>
    </dsp:sp>
    <dsp:sp modelId="{5CDFBCA9-6C7A-425D-83BF-7AA6CBDD25CA}">
      <dsp:nvSpPr>
        <dsp:cNvPr id="0" name=""/>
        <dsp:cNvSpPr/>
      </dsp:nvSpPr>
      <dsp:spPr>
        <a:xfrm>
          <a:off x="231419" y="3099185"/>
          <a:ext cx="5023560"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Reduce dataset size using a formatted index with regular time interval</a:t>
          </a:r>
          <a:endParaRPr lang="en-GB" sz="1200" b="1" kern="1200" dirty="0"/>
        </a:p>
      </dsp:txBody>
      <dsp:txXfrm>
        <a:off x="246532" y="3114298"/>
        <a:ext cx="4993334" cy="485779"/>
      </dsp:txXfrm>
    </dsp:sp>
    <dsp:sp modelId="{2097CE3B-86C2-4174-9AA3-E34F1F049CEA}">
      <dsp:nvSpPr>
        <dsp:cNvPr id="0" name=""/>
        <dsp:cNvSpPr/>
      </dsp:nvSpPr>
      <dsp:spPr>
        <a:xfrm rot="5400000">
          <a:off x="2646448" y="3628091"/>
          <a:ext cx="193502" cy="232202"/>
        </a:xfrm>
        <a:prstGeom prst="rightArrow">
          <a:avLst>
            <a:gd name="adj1" fmla="val 60000"/>
            <a:gd name="adj2" fmla="val 50000"/>
          </a:avLst>
        </a:prstGeom>
        <a:solidFill>
          <a:schemeClr val="accent3">
            <a:hueOff val="2168479"/>
            <a:satOff val="80000"/>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3647441"/>
        <a:ext cx="139322" cy="135451"/>
      </dsp:txXfrm>
    </dsp:sp>
    <dsp:sp modelId="{435FA98A-E1FB-44BE-9461-FFFB20643476}">
      <dsp:nvSpPr>
        <dsp:cNvPr id="0" name=""/>
        <dsp:cNvSpPr/>
      </dsp:nvSpPr>
      <dsp:spPr>
        <a:xfrm>
          <a:off x="215567" y="3873193"/>
          <a:ext cx="5055264"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Merge all the individuals DFs into a single dataframe</a:t>
          </a:r>
          <a:endParaRPr lang="en-GB" sz="1200" b="1" kern="1200" dirty="0"/>
        </a:p>
      </dsp:txBody>
      <dsp:txXfrm>
        <a:off x="230680" y="3888306"/>
        <a:ext cx="5025038" cy="485779"/>
      </dsp:txXfrm>
    </dsp:sp>
    <dsp:sp modelId="{57362C79-C4F2-4E88-8B10-9D5781C02875}">
      <dsp:nvSpPr>
        <dsp:cNvPr id="0" name=""/>
        <dsp:cNvSpPr/>
      </dsp:nvSpPr>
      <dsp:spPr>
        <a:xfrm rot="5400000">
          <a:off x="2646448" y="4402099"/>
          <a:ext cx="193502" cy="232202"/>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673539" y="4421449"/>
        <a:ext cx="139322" cy="135451"/>
      </dsp:txXfrm>
    </dsp:sp>
    <dsp:sp modelId="{B4E2C474-F2DC-4112-95B0-80706E1B11BA}">
      <dsp:nvSpPr>
        <dsp:cNvPr id="0" name=""/>
        <dsp:cNvSpPr/>
      </dsp:nvSpPr>
      <dsp:spPr>
        <a:xfrm>
          <a:off x="215567" y="4647201"/>
          <a:ext cx="5055264" cy="516005"/>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export the resulting merged DF to a pickled file for the following plotting and analysis operations</a:t>
          </a:r>
        </a:p>
      </dsp:txBody>
      <dsp:txXfrm>
        <a:off x="230680" y="4662314"/>
        <a:ext cx="5025038" cy="485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99DC5-F9A6-492E-81FA-963E88207C57}">
      <dsp:nvSpPr>
        <dsp:cNvPr id="0" name=""/>
        <dsp:cNvSpPr/>
      </dsp:nvSpPr>
      <dsp:spPr>
        <a:xfrm>
          <a:off x="15184" y="0"/>
          <a:ext cx="481217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Import Libraries</a:t>
          </a:r>
        </a:p>
      </dsp:txBody>
      <dsp:txXfrm>
        <a:off x="30082" y="14898"/>
        <a:ext cx="4782375" cy="478855"/>
      </dsp:txXfrm>
    </dsp:sp>
    <dsp:sp modelId="{9F70B679-4F1F-4B07-B5EC-7E60268BDD5E}">
      <dsp:nvSpPr>
        <dsp:cNvPr id="0" name=""/>
        <dsp:cNvSpPr/>
      </dsp:nvSpPr>
      <dsp:spPr>
        <a:xfrm rot="5400000">
          <a:off x="2324289" y="523512"/>
          <a:ext cx="193961" cy="22889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2" y="540978"/>
        <a:ext cx="137335" cy="135773"/>
      </dsp:txXfrm>
    </dsp:sp>
    <dsp:sp modelId="{91EE6050-0D40-4C2E-BC72-98B3217F5208}">
      <dsp:nvSpPr>
        <dsp:cNvPr id="0" name=""/>
        <dsp:cNvSpPr/>
      </dsp:nvSpPr>
      <dsp:spPr>
        <a:xfrm>
          <a:off x="15184" y="767266"/>
          <a:ext cx="481217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Import the resulting merged DF from the pickled file following the data processing</a:t>
          </a:r>
        </a:p>
      </dsp:txBody>
      <dsp:txXfrm>
        <a:off x="30082" y="782164"/>
        <a:ext cx="4782375" cy="478855"/>
      </dsp:txXfrm>
    </dsp:sp>
    <dsp:sp modelId="{93FAE35F-2417-45AD-8D2C-1F7C8BFB0DB2}">
      <dsp:nvSpPr>
        <dsp:cNvPr id="0" name=""/>
        <dsp:cNvSpPr/>
      </dsp:nvSpPr>
      <dsp:spPr>
        <a:xfrm rot="5400000">
          <a:off x="2325898" y="1288634"/>
          <a:ext cx="190744" cy="228893"/>
        </a:xfrm>
        <a:prstGeom prst="rightArrow">
          <a:avLst>
            <a:gd name="adj1" fmla="val 60000"/>
            <a:gd name="adj2" fmla="val 50000"/>
          </a:avLst>
        </a:prstGeom>
        <a:solidFill>
          <a:schemeClr val="accent3">
            <a:hueOff val="451767"/>
            <a:satOff val="16667"/>
            <a:lumOff val="-24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1307709"/>
        <a:ext cx="137335" cy="133521"/>
      </dsp:txXfrm>
    </dsp:sp>
    <dsp:sp modelId="{EA6F083C-8772-450A-B388-4EC4D7929819}">
      <dsp:nvSpPr>
        <dsp:cNvPr id="0" name=""/>
        <dsp:cNvSpPr/>
      </dsp:nvSpPr>
      <dsp:spPr>
        <a:xfrm>
          <a:off x="15184" y="1530244"/>
          <a:ext cx="481217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Plot all sensors using subplots for a global visualisation</a:t>
          </a:r>
          <a:endParaRPr lang="en-GB" sz="1200" b="1" kern="1200" dirty="0"/>
        </a:p>
      </dsp:txBody>
      <dsp:txXfrm>
        <a:off x="30082" y="1545142"/>
        <a:ext cx="4782375" cy="478855"/>
      </dsp:txXfrm>
    </dsp:sp>
    <dsp:sp modelId="{3E6613A6-BCD3-40B1-A292-7EC97DB323B4}">
      <dsp:nvSpPr>
        <dsp:cNvPr id="0" name=""/>
        <dsp:cNvSpPr/>
      </dsp:nvSpPr>
      <dsp:spPr>
        <a:xfrm rot="5400000">
          <a:off x="2325898" y="2051612"/>
          <a:ext cx="190744" cy="228893"/>
        </a:xfrm>
        <a:prstGeom prst="righ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2070687"/>
        <a:ext cx="137335" cy="133521"/>
      </dsp:txXfrm>
    </dsp:sp>
    <dsp:sp modelId="{5C3A69FC-7E48-437A-8BEE-3F59F07D8BB9}">
      <dsp:nvSpPr>
        <dsp:cNvPr id="0" name=""/>
        <dsp:cNvSpPr/>
      </dsp:nvSpPr>
      <dsp:spPr>
        <a:xfrm>
          <a:off x="15184" y="2293221"/>
          <a:ext cx="481217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Plot various temperature sensors using interactive plot with zoom in option</a:t>
          </a:r>
          <a:endParaRPr lang="en-GB" sz="1200" b="1" kern="1200" dirty="0"/>
        </a:p>
      </dsp:txBody>
      <dsp:txXfrm>
        <a:off x="30082" y="2308119"/>
        <a:ext cx="4782375" cy="478855"/>
      </dsp:txXfrm>
    </dsp:sp>
    <dsp:sp modelId="{0C695897-CFD3-4AA9-ABE1-DB9078C3D70F}">
      <dsp:nvSpPr>
        <dsp:cNvPr id="0" name=""/>
        <dsp:cNvSpPr/>
      </dsp:nvSpPr>
      <dsp:spPr>
        <a:xfrm rot="5400000">
          <a:off x="2325898" y="2814589"/>
          <a:ext cx="190744" cy="228893"/>
        </a:xfrm>
        <a:prstGeom prst="rightArrow">
          <a:avLst>
            <a:gd name="adj1" fmla="val 60000"/>
            <a:gd name="adj2" fmla="val 50000"/>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2833664"/>
        <a:ext cx="137335" cy="133521"/>
      </dsp:txXfrm>
    </dsp:sp>
    <dsp:sp modelId="{5CDFBCA9-6C7A-425D-83BF-7AA6CBDD25CA}">
      <dsp:nvSpPr>
        <dsp:cNvPr id="0" name=""/>
        <dsp:cNvSpPr/>
      </dsp:nvSpPr>
      <dsp:spPr>
        <a:xfrm>
          <a:off x="15184" y="3056199"/>
          <a:ext cx="481217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Plot gas flow rate and oxygen concentration together with filtered data (smoother curves)</a:t>
          </a:r>
          <a:endParaRPr lang="en-GB" sz="1200" b="1" kern="1200" dirty="0"/>
        </a:p>
      </dsp:txBody>
      <dsp:txXfrm>
        <a:off x="30082" y="3071097"/>
        <a:ext cx="4782375" cy="478855"/>
      </dsp:txXfrm>
    </dsp:sp>
    <dsp:sp modelId="{2097CE3B-86C2-4174-9AA3-E34F1F049CEA}">
      <dsp:nvSpPr>
        <dsp:cNvPr id="0" name=""/>
        <dsp:cNvSpPr/>
      </dsp:nvSpPr>
      <dsp:spPr>
        <a:xfrm rot="5400000">
          <a:off x="2325898" y="3577567"/>
          <a:ext cx="190744" cy="228893"/>
        </a:xfrm>
        <a:prstGeom prst="righ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3596642"/>
        <a:ext cx="137335" cy="133521"/>
      </dsp:txXfrm>
    </dsp:sp>
    <dsp:sp modelId="{435FA98A-E1FB-44BE-9461-FFFB20643476}">
      <dsp:nvSpPr>
        <dsp:cNvPr id="0" name=""/>
        <dsp:cNvSpPr/>
      </dsp:nvSpPr>
      <dsp:spPr>
        <a:xfrm>
          <a:off x="0" y="3819176"/>
          <a:ext cx="484254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Identify faulty temperature sensors</a:t>
          </a:r>
          <a:endParaRPr lang="en-GB" sz="1200" b="1" kern="1200" dirty="0"/>
        </a:p>
      </dsp:txBody>
      <dsp:txXfrm>
        <a:off x="14898" y="3834074"/>
        <a:ext cx="4812745" cy="478855"/>
      </dsp:txXfrm>
    </dsp:sp>
    <dsp:sp modelId="{57362C79-C4F2-4E88-8B10-9D5781C02875}">
      <dsp:nvSpPr>
        <dsp:cNvPr id="0" name=""/>
        <dsp:cNvSpPr/>
      </dsp:nvSpPr>
      <dsp:spPr>
        <a:xfrm rot="5400000">
          <a:off x="2325898" y="4340544"/>
          <a:ext cx="190744" cy="228893"/>
        </a:xfrm>
        <a:prstGeom prst="rightArrow">
          <a:avLst>
            <a:gd name="adj1" fmla="val 60000"/>
            <a:gd name="adj2" fmla="val 50000"/>
          </a:avLst>
        </a:prstGeom>
        <a:solidFill>
          <a:schemeClr val="accent3">
            <a:hueOff val="2258833"/>
            <a:satOff val="83333"/>
            <a:lumOff val="-122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4359619"/>
        <a:ext cx="137335" cy="133521"/>
      </dsp:txXfrm>
    </dsp:sp>
    <dsp:sp modelId="{B4E2C474-F2DC-4112-95B0-80706E1B11BA}">
      <dsp:nvSpPr>
        <dsp:cNvPr id="0" name=""/>
        <dsp:cNvSpPr/>
      </dsp:nvSpPr>
      <dsp:spPr>
        <a:xfrm>
          <a:off x="0" y="4582154"/>
          <a:ext cx="484254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Carry out some gas consumption calculation</a:t>
          </a:r>
        </a:p>
      </dsp:txBody>
      <dsp:txXfrm>
        <a:off x="14898" y="4597052"/>
        <a:ext cx="4812745" cy="478855"/>
      </dsp:txXfrm>
    </dsp:sp>
    <dsp:sp modelId="{294D554D-68AB-44EA-863F-48AF4D1A9850}">
      <dsp:nvSpPr>
        <dsp:cNvPr id="0" name=""/>
        <dsp:cNvSpPr/>
      </dsp:nvSpPr>
      <dsp:spPr>
        <a:xfrm rot="5400000">
          <a:off x="2325898" y="5103522"/>
          <a:ext cx="190744" cy="228893"/>
        </a:xfrm>
        <a:prstGeom prst="righ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rot="-5400000">
        <a:off x="2352603" y="5122597"/>
        <a:ext cx="137335" cy="133521"/>
      </dsp:txXfrm>
    </dsp:sp>
    <dsp:sp modelId="{20CEA7A2-DD16-4BFC-B53A-DE36EB035428}">
      <dsp:nvSpPr>
        <dsp:cNvPr id="0" name=""/>
        <dsp:cNvSpPr/>
      </dsp:nvSpPr>
      <dsp:spPr>
        <a:xfrm>
          <a:off x="0" y="5345132"/>
          <a:ext cx="4842541" cy="508651"/>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Use Bokeh plotting tool to make another interactive plot</a:t>
          </a:r>
        </a:p>
      </dsp:txBody>
      <dsp:txXfrm>
        <a:off x="14898" y="5360030"/>
        <a:ext cx="4812745" cy="478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41BAC6-25B8-914D-9930-76415E3E65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CFD3B0E-DDA8-0D44-893D-BB0AD22BE7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D0B302-12F8-0B45-877E-F4962F0C8225}" type="datetimeFigureOut">
              <a:rPr lang="en-US" smtClean="0"/>
              <a:t>12/7/2022</a:t>
            </a:fld>
            <a:endParaRPr lang="en-US" dirty="0"/>
          </a:p>
        </p:txBody>
      </p:sp>
      <p:sp>
        <p:nvSpPr>
          <p:cNvPr id="4" name="Footer Placeholder 3">
            <a:extLst>
              <a:ext uri="{FF2B5EF4-FFF2-40B4-BE49-F238E27FC236}">
                <a16:creationId xmlns:a16="http://schemas.microsoft.com/office/drawing/2014/main" id="{72106025-DCAF-D941-B903-DC063F434C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46E23D4-FD74-DD4F-BF2E-6F2514DA68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81A3D-EA39-F54F-BFBD-9EB08577108B}" type="slidenum">
              <a:rPr lang="en-US" smtClean="0"/>
              <a:t>‹#›</a:t>
            </a:fld>
            <a:endParaRPr lang="en-US" dirty="0"/>
          </a:p>
        </p:txBody>
      </p:sp>
    </p:spTree>
    <p:extLst>
      <p:ext uri="{BB962C8B-B14F-4D97-AF65-F5344CB8AC3E}">
        <p14:creationId xmlns:p14="http://schemas.microsoft.com/office/powerpoint/2010/main" val="1508654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36E48-D3CC-3246-B6C1-CF6AA435EACE}"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3B8D9-E454-1E4A-BB8A-3D304A3417BE}" type="slidenum">
              <a:rPr lang="en-US" smtClean="0"/>
              <a:t>‹#›</a:t>
            </a:fld>
            <a:endParaRPr lang="en-US" dirty="0"/>
          </a:p>
        </p:txBody>
      </p:sp>
    </p:spTree>
    <p:extLst>
      <p:ext uri="{BB962C8B-B14F-4D97-AF65-F5344CB8AC3E}">
        <p14:creationId xmlns:p14="http://schemas.microsoft.com/office/powerpoint/2010/main" val="1670814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3B8D9-E454-1E4A-BB8A-3D304A3417BE}" type="slidenum">
              <a:rPr lang="en-US" smtClean="0"/>
              <a:t>1</a:t>
            </a:fld>
            <a:endParaRPr lang="en-US" dirty="0"/>
          </a:p>
        </p:txBody>
      </p:sp>
    </p:spTree>
    <p:extLst>
      <p:ext uri="{BB962C8B-B14F-4D97-AF65-F5344CB8AC3E}">
        <p14:creationId xmlns:p14="http://schemas.microsoft.com/office/powerpoint/2010/main" val="1892272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DB0DD1-62F4-7147-9938-966A5499D9D6}"/>
              </a:ext>
            </a:extLst>
          </p:cNvPr>
          <p:cNvPicPr>
            <a:picLocks noChangeAspect="1"/>
          </p:cNvPicPr>
          <p:nvPr userDrawn="1"/>
        </p:nvPicPr>
        <p:blipFill>
          <a:blip r:embed="rId2"/>
          <a:srcRect/>
          <a:stretch/>
        </p:blipFill>
        <p:spPr>
          <a:xfrm>
            <a:off x="0" y="0"/>
            <a:ext cx="12192000" cy="6858000"/>
          </a:xfrm>
          <a:prstGeom prst="rect">
            <a:avLst/>
          </a:prstGeom>
        </p:spPr>
      </p:pic>
      <p:pic>
        <p:nvPicPr>
          <p:cNvPr id="18" name="Picture 17" descr="A close up of a card&#10;&#10;Description automatically generated">
            <a:extLst>
              <a:ext uri="{FF2B5EF4-FFF2-40B4-BE49-F238E27FC236}">
                <a16:creationId xmlns:a16="http://schemas.microsoft.com/office/drawing/2014/main" id="{4AB17E63-E669-A14A-9A7B-25010612F3DA}"/>
              </a:ext>
            </a:extLst>
          </p:cNvPr>
          <p:cNvPicPr>
            <a:picLocks noChangeAspect="1"/>
          </p:cNvPicPr>
          <p:nvPr userDrawn="1"/>
        </p:nvPicPr>
        <p:blipFill>
          <a:blip r:embed="rId3"/>
          <a:stretch>
            <a:fillRect/>
          </a:stretch>
        </p:blipFill>
        <p:spPr>
          <a:xfrm>
            <a:off x="9474200" y="4153452"/>
            <a:ext cx="2717800" cy="2717800"/>
          </a:xfrm>
          <a:prstGeom prst="rect">
            <a:avLst/>
          </a:prstGeom>
        </p:spPr>
      </p:pic>
      <p:sp>
        <p:nvSpPr>
          <p:cNvPr id="22" name="Picture Placeholder 21">
            <a:extLst>
              <a:ext uri="{FF2B5EF4-FFF2-40B4-BE49-F238E27FC236}">
                <a16:creationId xmlns:a16="http://schemas.microsoft.com/office/drawing/2014/main" id="{9B6D0F0A-3BBD-0B4E-A642-21BE41249B0C}"/>
              </a:ext>
            </a:extLst>
          </p:cNvPr>
          <p:cNvSpPr>
            <a:spLocks noGrp="1"/>
          </p:cNvSpPr>
          <p:nvPr>
            <p:ph type="pic" sz="quarter" idx="10"/>
          </p:nvPr>
        </p:nvSpPr>
        <p:spPr>
          <a:xfrm>
            <a:off x="3451225" y="0"/>
            <a:ext cx="8750935" cy="6878320"/>
          </a:xfrm>
          <a:custGeom>
            <a:avLst/>
            <a:gdLst>
              <a:gd name="connsiteX0" fmla="*/ 6858000 w 8750935"/>
              <a:gd name="connsiteY0" fmla="*/ 0 h 6878320"/>
              <a:gd name="connsiteX1" fmla="*/ 8740775 w 8750935"/>
              <a:gd name="connsiteY1" fmla="*/ 0 h 6878320"/>
              <a:gd name="connsiteX2" fmla="*/ 8750935 w 8750935"/>
              <a:gd name="connsiteY2" fmla="*/ 4216400 h 6878320"/>
              <a:gd name="connsiteX3" fmla="*/ 8745855 w 8750935"/>
              <a:gd name="connsiteY3" fmla="*/ 5543550 h 6878320"/>
              <a:gd name="connsiteX4" fmla="*/ 8745855 w 8750935"/>
              <a:gd name="connsiteY4" fmla="*/ 4221163 h 6878320"/>
              <a:gd name="connsiteX5" fmla="*/ 6088813 w 8750935"/>
              <a:gd name="connsiteY5" fmla="*/ 6878206 h 6878320"/>
              <a:gd name="connsiteX6" fmla="*/ 6048375 w 8750935"/>
              <a:gd name="connsiteY6" fmla="*/ 6878320 h 6878320"/>
              <a:gd name="connsiteX7" fmla="*/ 0 w 8750935"/>
              <a:gd name="connsiteY7" fmla="*/ 6870700 h 687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0935" h="6878320">
                <a:moveTo>
                  <a:pt x="6858000" y="0"/>
                </a:moveTo>
                <a:lnTo>
                  <a:pt x="8740775" y="0"/>
                </a:lnTo>
                <a:cubicBezTo>
                  <a:pt x="8744162" y="1405467"/>
                  <a:pt x="8747548" y="2810933"/>
                  <a:pt x="8750935" y="4216400"/>
                </a:cubicBezTo>
                <a:lnTo>
                  <a:pt x="8745855" y="5543550"/>
                </a:lnTo>
                <a:lnTo>
                  <a:pt x="8745855" y="4221163"/>
                </a:lnTo>
                <a:lnTo>
                  <a:pt x="6088813" y="6878206"/>
                </a:lnTo>
                <a:lnTo>
                  <a:pt x="6048375" y="6878320"/>
                </a:lnTo>
                <a:lnTo>
                  <a:pt x="0" y="6870700"/>
                </a:lnTo>
                <a:close/>
              </a:path>
            </a:pathLst>
          </a:custGeom>
          <a:solidFill>
            <a:schemeClr val="bg1">
              <a:lumMod val="75000"/>
            </a:schemeClr>
          </a:solidFill>
          <a:ln>
            <a:noFill/>
          </a:ln>
        </p:spPr>
        <p:txBody>
          <a:bodyPr wrap="square" anchor="ctr" anchorCtr="0">
            <a:noAutofit/>
          </a:bodyPr>
          <a:lstStyle>
            <a:lvl1pPr marL="0" indent="0" algn="r">
              <a:buNone/>
              <a:defRPr/>
            </a:lvl1pPr>
          </a:lstStyle>
          <a:p>
            <a:endParaRPr lang="en-US" dirty="0"/>
          </a:p>
        </p:txBody>
      </p:sp>
      <p:sp>
        <p:nvSpPr>
          <p:cNvPr id="2" name="Title 1">
            <a:extLst>
              <a:ext uri="{FF2B5EF4-FFF2-40B4-BE49-F238E27FC236}">
                <a16:creationId xmlns:a16="http://schemas.microsoft.com/office/drawing/2014/main" id="{7C09B2EF-CCE9-FD4E-BD90-0A7C93D1669C}"/>
              </a:ext>
            </a:extLst>
          </p:cNvPr>
          <p:cNvSpPr>
            <a:spLocks noGrp="1"/>
          </p:cNvSpPr>
          <p:nvPr>
            <p:ph type="ctrTitle" hasCustomPrompt="1"/>
          </p:nvPr>
        </p:nvSpPr>
        <p:spPr>
          <a:xfrm>
            <a:off x="528320" y="2422165"/>
            <a:ext cx="5815330" cy="1213803"/>
          </a:xfrm>
        </p:spPr>
        <p:txBody>
          <a:bodyPr lIns="0" rIns="90000" anchor="b">
            <a:normAutofit/>
          </a:bodyPr>
          <a:lstStyle>
            <a:lvl1pPr algn="l">
              <a:defRPr sz="4200" b="0">
                <a:solidFill>
                  <a:srgbClr val="3D4766"/>
                </a:solidFill>
              </a:defRPr>
            </a:lvl1pPr>
          </a:lstStyle>
          <a:p>
            <a:r>
              <a:rPr lang="en-GB" dirty="0"/>
              <a:t>Edit title style</a:t>
            </a:r>
            <a:endParaRPr lang="en-US" dirty="0"/>
          </a:p>
        </p:txBody>
      </p:sp>
      <p:sp>
        <p:nvSpPr>
          <p:cNvPr id="3" name="Subtitle 2">
            <a:extLst>
              <a:ext uri="{FF2B5EF4-FFF2-40B4-BE49-F238E27FC236}">
                <a16:creationId xmlns:a16="http://schemas.microsoft.com/office/drawing/2014/main" id="{13E14B6B-62BC-D64B-A5A3-9D3C7B48E413}"/>
              </a:ext>
            </a:extLst>
          </p:cNvPr>
          <p:cNvSpPr>
            <a:spLocks noGrp="1"/>
          </p:cNvSpPr>
          <p:nvPr>
            <p:ph type="subTitle" idx="1"/>
          </p:nvPr>
        </p:nvSpPr>
        <p:spPr>
          <a:xfrm>
            <a:off x="528320" y="3728044"/>
            <a:ext cx="5815330" cy="1655762"/>
          </a:xfrm>
        </p:spPr>
        <p:txBody>
          <a:bodyPr lIns="0" rIns="90000"/>
          <a:lstStyle>
            <a:lvl1pPr marL="0" indent="0" algn="l">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Box 6">
            <a:extLst>
              <a:ext uri="{FF2B5EF4-FFF2-40B4-BE49-F238E27FC236}">
                <a16:creationId xmlns:a16="http://schemas.microsoft.com/office/drawing/2014/main" id="{A3239F70-3F25-4A1B-9005-199ECCC3839E}"/>
              </a:ext>
            </a:extLst>
          </p:cNvPr>
          <p:cNvSpPr txBox="1"/>
          <p:nvPr userDrawn="1"/>
        </p:nvSpPr>
        <p:spPr>
          <a:xfrm>
            <a:off x="453503" y="6372976"/>
            <a:ext cx="1408545" cy="276999"/>
          </a:xfrm>
          <a:prstGeom prst="rect">
            <a:avLst/>
          </a:prstGeom>
          <a:noFill/>
        </p:spPr>
        <p:txBody>
          <a:bodyPr wrap="square" rtlCol="0">
            <a:spAutoFit/>
          </a:bodyPr>
          <a:lstStyle/>
          <a:p>
            <a:pPr algn="l"/>
            <a:fld id="{736DEFFE-42B8-440D-8B1C-CB50DD779923}" type="slidenum">
              <a:rPr lang="en-GB" sz="1200" smtClean="0">
                <a:solidFill>
                  <a:schemeClr val="tx1">
                    <a:lumMod val="65000"/>
                    <a:lumOff val="35000"/>
                  </a:schemeClr>
                </a:solidFill>
              </a:rPr>
              <a:t>‹#›</a:t>
            </a:fld>
            <a:endParaRPr lang="en-GB" sz="1200" dirty="0">
              <a:solidFill>
                <a:schemeClr val="tx1">
                  <a:lumMod val="65000"/>
                  <a:lumOff val="35000"/>
                </a:schemeClr>
              </a:solidFill>
            </a:endParaRPr>
          </a:p>
        </p:txBody>
      </p:sp>
    </p:spTree>
    <p:extLst>
      <p:ext uri="{BB962C8B-B14F-4D97-AF65-F5344CB8AC3E}">
        <p14:creationId xmlns:p14="http://schemas.microsoft.com/office/powerpoint/2010/main" val="3211667344"/>
      </p:ext>
    </p:extLst>
  </p:cSld>
  <p:clrMapOvr>
    <a:masterClrMapping/>
  </p:clrMapOvr>
  <p:extLst>
    <p:ext uri="{DCECCB84-F9BA-43D5-87BE-67443E8EF086}">
      <p15:sldGuideLst xmlns:p15="http://schemas.microsoft.com/office/powerpoint/2012/main">
        <p15:guide id="1" orient="horz" pos="2659" userDrawn="1">
          <p15:clr>
            <a:srgbClr val="FBAE40"/>
          </p15:clr>
        </p15:guide>
        <p15:guide id="2" pos="2162" userDrawn="1">
          <p15:clr>
            <a:srgbClr val="FBAE40"/>
          </p15:clr>
        </p15:guide>
        <p15:guide id="3" pos="6494" userDrawn="1">
          <p15:clr>
            <a:srgbClr val="FBAE40"/>
          </p15:clr>
        </p15:guide>
        <p15:guide id="4" pos="6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7" name="Title 1">
            <a:extLst>
              <a:ext uri="{FF2B5EF4-FFF2-40B4-BE49-F238E27FC236}">
                <a16:creationId xmlns:a16="http://schemas.microsoft.com/office/drawing/2014/main" id="{63C30304-9F4A-304F-A346-E8481FBD1D53}"/>
              </a:ext>
            </a:extLst>
          </p:cNvPr>
          <p:cNvSpPr>
            <a:spLocks noGrp="1"/>
          </p:cNvSpPr>
          <p:nvPr>
            <p:ph type="title" hasCustomPrompt="1"/>
          </p:nvPr>
        </p:nvSpPr>
        <p:spPr>
          <a:xfrm>
            <a:off x="6095999" y="365125"/>
            <a:ext cx="5686097" cy="1325563"/>
          </a:xfrm>
        </p:spPr>
        <p:txBody>
          <a:bodyPr lIns="0" rIns="90000">
            <a:normAutofit/>
          </a:bodyPr>
          <a:lstStyle>
            <a:lvl1pPr>
              <a:defRPr sz="3600">
                <a:solidFill>
                  <a:srgbClr val="3D4766"/>
                </a:solidFill>
              </a:defRPr>
            </a:lvl1pPr>
          </a:lstStyle>
          <a:p>
            <a:r>
              <a:rPr lang="en-GB" dirty="0"/>
              <a:t>Edit Master title style</a:t>
            </a:r>
            <a:endParaRPr lang="en-US" dirty="0"/>
          </a:p>
        </p:txBody>
      </p:sp>
      <p:sp>
        <p:nvSpPr>
          <p:cNvPr id="8" name="Content Placeholder 2">
            <a:extLst>
              <a:ext uri="{FF2B5EF4-FFF2-40B4-BE49-F238E27FC236}">
                <a16:creationId xmlns:a16="http://schemas.microsoft.com/office/drawing/2014/main" id="{093C7EBB-74F8-4343-8469-36E0B1F7310F}"/>
              </a:ext>
            </a:extLst>
          </p:cNvPr>
          <p:cNvSpPr>
            <a:spLocks noGrp="1"/>
          </p:cNvSpPr>
          <p:nvPr>
            <p:ph idx="1"/>
          </p:nvPr>
        </p:nvSpPr>
        <p:spPr>
          <a:xfrm>
            <a:off x="6095999" y="1825624"/>
            <a:ext cx="5686097" cy="4498975"/>
          </a:xfrm>
        </p:spPr>
        <p:txBody>
          <a:bodyPr lIns="0" rIns="90000">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Picture Placeholder 6">
            <a:extLst>
              <a:ext uri="{FF2B5EF4-FFF2-40B4-BE49-F238E27FC236}">
                <a16:creationId xmlns:a16="http://schemas.microsoft.com/office/drawing/2014/main" id="{E5A19F1D-88B3-474A-AA4E-8798A1012E61}"/>
              </a:ext>
            </a:extLst>
          </p:cNvPr>
          <p:cNvSpPr>
            <a:spLocks noGrp="1"/>
          </p:cNvSpPr>
          <p:nvPr>
            <p:ph type="pic" sz="quarter" idx="10"/>
          </p:nvPr>
        </p:nvSpPr>
        <p:spPr>
          <a:xfrm>
            <a:off x="505460" y="365125"/>
            <a:ext cx="5133340" cy="4879537"/>
          </a:xfrm>
          <a:solidFill>
            <a:schemeClr val="bg1">
              <a:lumMod val="75000"/>
            </a:schemeClr>
          </a:solidFill>
        </p:spPr>
        <p:txBody>
          <a:bodyPr anchor="ctr" anchorCtr="0"/>
          <a:lstStyle>
            <a:lvl1pPr marL="0" indent="0" algn="ctr">
              <a:buNone/>
              <a:defRPr/>
            </a:lvl1pPr>
          </a:lstStyle>
          <a:p>
            <a:endParaRPr lang="en-US" dirty="0"/>
          </a:p>
        </p:txBody>
      </p:sp>
    </p:spTree>
    <p:extLst>
      <p:ext uri="{BB962C8B-B14F-4D97-AF65-F5344CB8AC3E}">
        <p14:creationId xmlns:p14="http://schemas.microsoft.com/office/powerpoint/2010/main" val="343800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8B-8D21-F043-938E-460D98DF7B5D}"/>
              </a:ext>
            </a:extLst>
          </p:cNvPr>
          <p:cNvSpPr>
            <a:spLocks noGrp="1"/>
          </p:cNvSpPr>
          <p:nvPr>
            <p:ph type="title" hasCustomPrompt="1"/>
          </p:nvPr>
        </p:nvSpPr>
        <p:spPr>
          <a:xfrm>
            <a:off x="505460" y="2371725"/>
            <a:ext cx="10581640" cy="1057275"/>
          </a:xfrm>
        </p:spPr>
        <p:txBody>
          <a:bodyPr lIns="0" rIns="90000">
            <a:normAutofit/>
          </a:bodyPr>
          <a:lstStyle>
            <a:lvl1pPr>
              <a:defRPr sz="3600">
                <a:solidFill>
                  <a:srgbClr val="3D4766"/>
                </a:solidFill>
              </a:defRPr>
            </a:lvl1pPr>
          </a:lstStyle>
          <a:p>
            <a:r>
              <a:rPr lang="en-GB" dirty="0"/>
              <a:t>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05460" y="3565124"/>
            <a:ext cx="10581640" cy="2746777"/>
          </a:xfrm>
        </p:spPr>
        <p:txBody>
          <a:bodyPr lIns="0" rIns="90000">
            <a:normAutofit/>
          </a:bodyPr>
          <a:lstStyle>
            <a:lvl1pPr>
              <a:defRPr sz="1800">
                <a:solidFill>
                  <a:schemeClr val="tx1">
                    <a:lumMod val="75000"/>
                    <a:lumOff val="25000"/>
                  </a:schemeClr>
                </a:solidFill>
              </a:defRPr>
            </a:lvl1pPr>
            <a:lvl2pPr>
              <a:defRPr sz="1800">
                <a:solidFill>
                  <a:schemeClr val="tx1">
                    <a:lumMod val="75000"/>
                    <a:lumOff val="25000"/>
                  </a:schemeClr>
                </a:solidFill>
              </a:defRPr>
            </a:lvl2pPr>
            <a:lvl3pPr>
              <a:defRPr sz="18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Picture Placeholder 6">
            <a:extLst>
              <a:ext uri="{FF2B5EF4-FFF2-40B4-BE49-F238E27FC236}">
                <a16:creationId xmlns:a16="http://schemas.microsoft.com/office/drawing/2014/main" id="{723D5C6B-732E-EA46-AC07-AAE7287A420D}"/>
              </a:ext>
            </a:extLst>
          </p:cNvPr>
          <p:cNvSpPr>
            <a:spLocks noGrp="1"/>
          </p:cNvSpPr>
          <p:nvPr>
            <p:ph type="pic" sz="quarter" idx="10"/>
          </p:nvPr>
        </p:nvSpPr>
        <p:spPr>
          <a:xfrm>
            <a:off x="-1" y="1"/>
            <a:ext cx="4031999" cy="2235600"/>
          </a:xfrm>
          <a:solidFill>
            <a:schemeClr val="bg1">
              <a:lumMod val="75000"/>
            </a:schemeClr>
          </a:solidFill>
        </p:spPr>
        <p:txBody>
          <a:bodyPr anchor="ctr" anchorCtr="0"/>
          <a:lstStyle>
            <a:lvl1pPr marL="0" indent="0" algn="ctr">
              <a:buNone/>
              <a:defRPr/>
            </a:lvl1pPr>
          </a:lstStyle>
          <a:p>
            <a:endParaRPr lang="en-US" dirty="0"/>
          </a:p>
        </p:txBody>
      </p:sp>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24" name="Picture Placeholder 6">
            <a:extLst>
              <a:ext uri="{FF2B5EF4-FFF2-40B4-BE49-F238E27FC236}">
                <a16:creationId xmlns:a16="http://schemas.microsoft.com/office/drawing/2014/main" id="{DCAEECED-AF51-554B-A5EC-1E9A6A15C5E4}"/>
              </a:ext>
            </a:extLst>
          </p:cNvPr>
          <p:cNvSpPr>
            <a:spLocks noGrp="1"/>
          </p:cNvSpPr>
          <p:nvPr>
            <p:ph type="pic" sz="quarter" idx="11"/>
          </p:nvPr>
        </p:nvSpPr>
        <p:spPr>
          <a:xfrm>
            <a:off x="4082710" y="1"/>
            <a:ext cx="4031999" cy="2235600"/>
          </a:xfrm>
          <a:solidFill>
            <a:schemeClr val="bg1">
              <a:lumMod val="75000"/>
            </a:schemeClr>
          </a:solidFill>
        </p:spPr>
        <p:txBody>
          <a:bodyPr anchor="ctr" anchorCtr="0"/>
          <a:lstStyle>
            <a:lvl1pPr marL="0" indent="0" algn="ctr">
              <a:buNone/>
              <a:defRPr/>
            </a:lvl1pPr>
          </a:lstStyle>
          <a:p>
            <a:endParaRPr lang="en-US" dirty="0"/>
          </a:p>
        </p:txBody>
      </p:sp>
      <p:sp>
        <p:nvSpPr>
          <p:cNvPr id="25" name="Picture Placeholder 6">
            <a:extLst>
              <a:ext uri="{FF2B5EF4-FFF2-40B4-BE49-F238E27FC236}">
                <a16:creationId xmlns:a16="http://schemas.microsoft.com/office/drawing/2014/main" id="{196F4130-C67B-2142-A646-1606F115DDD0}"/>
              </a:ext>
            </a:extLst>
          </p:cNvPr>
          <p:cNvSpPr>
            <a:spLocks noGrp="1"/>
          </p:cNvSpPr>
          <p:nvPr>
            <p:ph type="pic" sz="quarter" idx="12"/>
          </p:nvPr>
        </p:nvSpPr>
        <p:spPr>
          <a:xfrm>
            <a:off x="8162364" y="1"/>
            <a:ext cx="4031999" cy="2235600"/>
          </a:xfrm>
          <a:solidFill>
            <a:schemeClr val="bg1">
              <a:lumMod val="75000"/>
            </a:schemeClr>
          </a:solidFill>
        </p:spPr>
        <p:txBody>
          <a:bodyPr anchor="ctr" anchorCtr="0"/>
          <a:lstStyle>
            <a:lvl1pPr marL="0" indent="0" algn="ctr">
              <a:buNone/>
              <a:defRPr/>
            </a:lvl1pPr>
          </a:lstStyle>
          <a:p>
            <a:endParaRPr lang="en-US" dirty="0"/>
          </a:p>
        </p:txBody>
      </p:sp>
    </p:spTree>
    <p:extLst>
      <p:ext uri="{BB962C8B-B14F-4D97-AF65-F5344CB8AC3E}">
        <p14:creationId xmlns:p14="http://schemas.microsoft.com/office/powerpoint/2010/main" val="119267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02000EDA-9F4F-9A45-9B76-C92E208E5D00}"/>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8" name="Picture Placeholder 7">
            <a:extLst>
              <a:ext uri="{FF2B5EF4-FFF2-40B4-BE49-F238E27FC236}">
                <a16:creationId xmlns:a16="http://schemas.microsoft.com/office/drawing/2014/main" id="{2BBBB314-E81E-364C-B958-AC9C414D495C}"/>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0032274 w 12192000"/>
              <a:gd name="connsiteY1" fmla="*/ 0 h 6858000"/>
              <a:gd name="connsiteX2" fmla="*/ 10032274 w 12192000"/>
              <a:gd name="connsiteY2" fmla="*/ 0 h 6858000"/>
              <a:gd name="connsiteX3" fmla="*/ 11075779 w 12192000"/>
              <a:gd name="connsiteY3" fmla="*/ 0 h 6858000"/>
              <a:gd name="connsiteX4" fmla="*/ 11273245 w 12192000"/>
              <a:gd name="connsiteY4" fmla="*/ 0 h 6858000"/>
              <a:gd name="connsiteX5" fmla="*/ 12192000 w 12192000"/>
              <a:gd name="connsiteY5" fmla="*/ 0 h 6858000"/>
              <a:gd name="connsiteX6" fmla="*/ 12192000 w 12192000"/>
              <a:gd name="connsiteY6" fmla="*/ 5181600 h 6858000"/>
              <a:gd name="connsiteX7" fmla="*/ 10512554 w 12192000"/>
              <a:gd name="connsiteY7" fmla="*/ 6858000 h 6858000"/>
              <a:gd name="connsiteX8" fmla="*/ 10032274 w 12192000"/>
              <a:gd name="connsiteY8" fmla="*/ 6858000 h 6858000"/>
              <a:gd name="connsiteX9" fmla="*/ 42291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032274" y="0"/>
                </a:lnTo>
                <a:lnTo>
                  <a:pt x="10032274" y="0"/>
                </a:lnTo>
                <a:lnTo>
                  <a:pt x="11075779" y="0"/>
                </a:lnTo>
                <a:lnTo>
                  <a:pt x="11273245" y="0"/>
                </a:lnTo>
                <a:lnTo>
                  <a:pt x="12192000" y="0"/>
                </a:lnTo>
                <a:lnTo>
                  <a:pt x="12192000" y="5181600"/>
                </a:lnTo>
                <a:lnTo>
                  <a:pt x="10512554" y="6858000"/>
                </a:lnTo>
                <a:lnTo>
                  <a:pt x="10032274" y="6858000"/>
                </a:lnTo>
                <a:lnTo>
                  <a:pt x="4229100" y="6858000"/>
                </a:lnTo>
                <a:lnTo>
                  <a:pt x="0" y="6858000"/>
                </a:lnTo>
                <a:close/>
              </a:path>
            </a:pathLst>
          </a:custGeom>
          <a:solidFill>
            <a:schemeClr val="bg1">
              <a:lumMod val="75000"/>
            </a:schemeClr>
          </a:solidFill>
        </p:spPr>
        <p:txBody>
          <a:bodyPr wrap="square" anchor="ctr" anchorCtr="0">
            <a:noAutofit/>
          </a:bodyPr>
          <a:lstStyle>
            <a:lvl1pPr marL="0" indent="0" algn="ctr">
              <a:buNone/>
              <a:defRPr/>
            </a:lvl1pPr>
          </a:lstStyle>
          <a:p>
            <a:endParaRPr lang="en-US" dirty="0"/>
          </a:p>
        </p:txBody>
      </p:sp>
    </p:spTree>
    <p:extLst>
      <p:ext uri="{BB962C8B-B14F-4D97-AF65-F5344CB8AC3E}">
        <p14:creationId xmlns:p14="http://schemas.microsoft.com/office/powerpoint/2010/main" val="4262933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11" name="Picture Placeholder 6">
            <a:extLst>
              <a:ext uri="{FF2B5EF4-FFF2-40B4-BE49-F238E27FC236}">
                <a16:creationId xmlns:a16="http://schemas.microsoft.com/office/drawing/2014/main" id="{E5A19F1D-88B3-474A-AA4E-8798A1012E61}"/>
              </a:ext>
            </a:extLst>
          </p:cNvPr>
          <p:cNvSpPr>
            <a:spLocks noGrp="1"/>
          </p:cNvSpPr>
          <p:nvPr>
            <p:ph type="pic" sz="quarter" idx="10"/>
          </p:nvPr>
        </p:nvSpPr>
        <p:spPr>
          <a:xfrm>
            <a:off x="505460" y="554312"/>
            <a:ext cx="5133340" cy="4879537"/>
          </a:xfrm>
          <a:solidFill>
            <a:schemeClr val="bg1">
              <a:lumMod val="75000"/>
            </a:schemeClr>
          </a:solidFill>
        </p:spPr>
        <p:txBody>
          <a:bodyPr anchor="ctr" anchorCtr="0"/>
          <a:lstStyle>
            <a:lvl1pPr marL="0" indent="0" algn="ctr">
              <a:buNone/>
              <a:defRPr/>
            </a:lvl1pPr>
          </a:lstStyle>
          <a:p>
            <a:endParaRPr lang="en-US" dirty="0"/>
          </a:p>
        </p:txBody>
      </p:sp>
    </p:spTree>
    <p:extLst>
      <p:ext uri="{BB962C8B-B14F-4D97-AF65-F5344CB8AC3E}">
        <p14:creationId xmlns:p14="http://schemas.microsoft.com/office/powerpoint/2010/main" val="3799312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0D147FE-8D1A-1740-84CF-050CB15D1082}"/>
              </a:ext>
            </a:extLst>
          </p:cNvPr>
          <p:cNvSpPr>
            <a:spLocks noGrp="1"/>
          </p:cNvSpPr>
          <p:nvPr>
            <p:ph type="pic" sz="quarter" idx="12" hasCustomPrompt="1"/>
          </p:nvPr>
        </p:nvSpPr>
        <p:spPr>
          <a:xfrm>
            <a:off x="542867"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Title 1">
            <a:extLst>
              <a:ext uri="{FF2B5EF4-FFF2-40B4-BE49-F238E27FC236}">
                <a16:creationId xmlns:a16="http://schemas.microsoft.com/office/drawing/2014/main" id="{DB46AC41-EBD8-2A40-8B8A-758A18BD07A4}"/>
              </a:ext>
            </a:extLst>
          </p:cNvPr>
          <p:cNvSpPr>
            <a:spLocks noGrp="1"/>
          </p:cNvSpPr>
          <p:nvPr>
            <p:ph type="title"/>
          </p:nvPr>
        </p:nvSpPr>
        <p:spPr>
          <a:xfrm>
            <a:off x="543560" y="393922"/>
            <a:ext cx="11085732" cy="833053"/>
          </a:xfrm>
        </p:spPr>
        <p:txBody>
          <a:bodyPr lIns="0" rIns="90000">
            <a:normAutofit/>
          </a:bodyPr>
          <a:lstStyle>
            <a:lvl1pPr>
              <a:defRPr sz="3600">
                <a:solidFill>
                  <a:srgbClr val="3D4766"/>
                </a:solidFill>
              </a:defRPr>
            </a:lvl1pPr>
          </a:lstStyle>
          <a:p>
            <a:r>
              <a:rPr lang="en-GB" dirty="0"/>
              <a:t>Click to edit Master title style</a:t>
            </a:r>
            <a:endParaRPr lang="en-US" dirty="0"/>
          </a:p>
        </p:txBody>
      </p:sp>
      <p:sp>
        <p:nvSpPr>
          <p:cNvPr id="30" name="Picture Placeholder 4">
            <a:extLst>
              <a:ext uri="{FF2B5EF4-FFF2-40B4-BE49-F238E27FC236}">
                <a16:creationId xmlns:a16="http://schemas.microsoft.com/office/drawing/2014/main" id="{48A0D36D-BAA1-FE4F-BE32-218E195F9BB2}"/>
              </a:ext>
            </a:extLst>
          </p:cNvPr>
          <p:cNvSpPr>
            <a:spLocks noGrp="1"/>
          </p:cNvSpPr>
          <p:nvPr>
            <p:ph type="pic" sz="quarter" idx="13" hasCustomPrompt="1"/>
          </p:nvPr>
        </p:nvSpPr>
        <p:spPr>
          <a:xfrm>
            <a:off x="542867"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1" name="Picture Placeholder 4">
            <a:extLst>
              <a:ext uri="{FF2B5EF4-FFF2-40B4-BE49-F238E27FC236}">
                <a16:creationId xmlns:a16="http://schemas.microsoft.com/office/drawing/2014/main" id="{BF274F19-6028-0742-B589-62BEFE208BAB}"/>
              </a:ext>
            </a:extLst>
          </p:cNvPr>
          <p:cNvSpPr>
            <a:spLocks noGrp="1"/>
          </p:cNvSpPr>
          <p:nvPr>
            <p:ph type="pic" sz="quarter" idx="14" hasCustomPrompt="1"/>
          </p:nvPr>
        </p:nvSpPr>
        <p:spPr>
          <a:xfrm>
            <a:off x="542867"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2" name="Picture Placeholder 4">
            <a:extLst>
              <a:ext uri="{FF2B5EF4-FFF2-40B4-BE49-F238E27FC236}">
                <a16:creationId xmlns:a16="http://schemas.microsoft.com/office/drawing/2014/main" id="{9B830282-AF2F-FD46-8648-A1546D30A4BF}"/>
              </a:ext>
            </a:extLst>
          </p:cNvPr>
          <p:cNvSpPr>
            <a:spLocks noGrp="1"/>
          </p:cNvSpPr>
          <p:nvPr>
            <p:ph type="pic" sz="quarter" idx="15" hasCustomPrompt="1"/>
          </p:nvPr>
        </p:nvSpPr>
        <p:spPr>
          <a:xfrm>
            <a:off x="2371666"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3" name="Picture Placeholder 4">
            <a:extLst>
              <a:ext uri="{FF2B5EF4-FFF2-40B4-BE49-F238E27FC236}">
                <a16:creationId xmlns:a16="http://schemas.microsoft.com/office/drawing/2014/main" id="{18BE9C8C-2210-D440-B2FD-E5E966DBA539}"/>
              </a:ext>
            </a:extLst>
          </p:cNvPr>
          <p:cNvSpPr>
            <a:spLocks noGrp="1"/>
          </p:cNvSpPr>
          <p:nvPr>
            <p:ph type="pic" sz="quarter" idx="16" hasCustomPrompt="1"/>
          </p:nvPr>
        </p:nvSpPr>
        <p:spPr>
          <a:xfrm>
            <a:off x="2371666"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4" name="Picture Placeholder 4">
            <a:extLst>
              <a:ext uri="{FF2B5EF4-FFF2-40B4-BE49-F238E27FC236}">
                <a16:creationId xmlns:a16="http://schemas.microsoft.com/office/drawing/2014/main" id="{93FE9E98-A724-E342-88B6-2EE9A9970DFE}"/>
              </a:ext>
            </a:extLst>
          </p:cNvPr>
          <p:cNvSpPr>
            <a:spLocks noGrp="1"/>
          </p:cNvSpPr>
          <p:nvPr>
            <p:ph type="pic" sz="quarter" idx="17" hasCustomPrompt="1"/>
          </p:nvPr>
        </p:nvSpPr>
        <p:spPr>
          <a:xfrm>
            <a:off x="2371666"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5" name="Picture Placeholder 4">
            <a:extLst>
              <a:ext uri="{FF2B5EF4-FFF2-40B4-BE49-F238E27FC236}">
                <a16:creationId xmlns:a16="http://schemas.microsoft.com/office/drawing/2014/main" id="{2FEB9B43-DCA6-DC4D-B925-88437949ACCD}"/>
              </a:ext>
            </a:extLst>
          </p:cNvPr>
          <p:cNvSpPr>
            <a:spLocks noGrp="1"/>
          </p:cNvSpPr>
          <p:nvPr>
            <p:ph type="pic" sz="quarter" idx="18" hasCustomPrompt="1"/>
          </p:nvPr>
        </p:nvSpPr>
        <p:spPr>
          <a:xfrm>
            <a:off x="4200465"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6" name="Picture Placeholder 4">
            <a:extLst>
              <a:ext uri="{FF2B5EF4-FFF2-40B4-BE49-F238E27FC236}">
                <a16:creationId xmlns:a16="http://schemas.microsoft.com/office/drawing/2014/main" id="{8DBFD540-E018-3D4D-86E5-5E6E95B49B3F}"/>
              </a:ext>
            </a:extLst>
          </p:cNvPr>
          <p:cNvSpPr>
            <a:spLocks noGrp="1"/>
          </p:cNvSpPr>
          <p:nvPr>
            <p:ph type="pic" sz="quarter" idx="19" hasCustomPrompt="1"/>
          </p:nvPr>
        </p:nvSpPr>
        <p:spPr>
          <a:xfrm>
            <a:off x="4200465"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7" name="Picture Placeholder 4">
            <a:extLst>
              <a:ext uri="{FF2B5EF4-FFF2-40B4-BE49-F238E27FC236}">
                <a16:creationId xmlns:a16="http://schemas.microsoft.com/office/drawing/2014/main" id="{30E1A02C-3AA0-B84B-9A44-5D3C7EDA1E7F}"/>
              </a:ext>
            </a:extLst>
          </p:cNvPr>
          <p:cNvSpPr>
            <a:spLocks noGrp="1"/>
          </p:cNvSpPr>
          <p:nvPr>
            <p:ph type="pic" sz="quarter" idx="20" hasCustomPrompt="1"/>
          </p:nvPr>
        </p:nvSpPr>
        <p:spPr>
          <a:xfrm>
            <a:off x="4200465"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8" name="Picture Placeholder 4">
            <a:extLst>
              <a:ext uri="{FF2B5EF4-FFF2-40B4-BE49-F238E27FC236}">
                <a16:creationId xmlns:a16="http://schemas.microsoft.com/office/drawing/2014/main" id="{D0209CE5-DB2A-8547-920E-E9802CD9DDAA}"/>
              </a:ext>
            </a:extLst>
          </p:cNvPr>
          <p:cNvSpPr>
            <a:spLocks noGrp="1"/>
          </p:cNvSpPr>
          <p:nvPr>
            <p:ph type="pic" sz="quarter" idx="21" hasCustomPrompt="1"/>
          </p:nvPr>
        </p:nvSpPr>
        <p:spPr>
          <a:xfrm>
            <a:off x="6029264"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9" name="Picture Placeholder 4">
            <a:extLst>
              <a:ext uri="{FF2B5EF4-FFF2-40B4-BE49-F238E27FC236}">
                <a16:creationId xmlns:a16="http://schemas.microsoft.com/office/drawing/2014/main" id="{0DF59C60-6F2D-F243-9CD7-C0691AE2D48B}"/>
              </a:ext>
            </a:extLst>
          </p:cNvPr>
          <p:cNvSpPr>
            <a:spLocks noGrp="1"/>
          </p:cNvSpPr>
          <p:nvPr>
            <p:ph type="pic" sz="quarter" idx="22" hasCustomPrompt="1"/>
          </p:nvPr>
        </p:nvSpPr>
        <p:spPr>
          <a:xfrm>
            <a:off x="6029264"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0" name="Picture Placeholder 4">
            <a:extLst>
              <a:ext uri="{FF2B5EF4-FFF2-40B4-BE49-F238E27FC236}">
                <a16:creationId xmlns:a16="http://schemas.microsoft.com/office/drawing/2014/main" id="{929C3AA5-DE5E-4B42-B496-91CA7B1DBBB3}"/>
              </a:ext>
            </a:extLst>
          </p:cNvPr>
          <p:cNvSpPr>
            <a:spLocks noGrp="1"/>
          </p:cNvSpPr>
          <p:nvPr>
            <p:ph type="pic" sz="quarter" idx="23" hasCustomPrompt="1"/>
          </p:nvPr>
        </p:nvSpPr>
        <p:spPr>
          <a:xfrm>
            <a:off x="6029264"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1" name="Picture Placeholder 4">
            <a:extLst>
              <a:ext uri="{FF2B5EF4-FFF2-40B4-BE49-F238E27FC236}">
                <a16:creationId xmlns:a16="http://schemas.microsoft.com/office/drawing/2014/main" id="{DBE454E2-9CD5-C247-BA0A-8CF7435A9914}"/>
              </a:ext>
            </a:extLst>
          </p:cNvPr>
          <p:cNvSpPr>
            <a:spLocks noGrp="1"/>
          </p:cNvSpPr>
          <p:nvPr>
            <p:ph type="pic" sz="quarter" idx="24" hasCustomPrompt="1"/>
          </p:nvPr>
        </p:nvSpPr>
        <p:spPr>
          <a:xfrm>
            <a:off x="7858063"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2" name="Picture Placeholder 4">
            <a:extLst>
              <a:ext uri="{FF2B5EF4-FFF2-40B4-BE49-F238E27FC236}">
                <a16:creationId xmlns:a16="http://schemas.microsoft.com/office/drawing/2014/main" id="{6CA50E89-6C8C-CB4A-8189-55965D8A345A}"/>
              </a:ext>
            </a:extLst>
          </p:cNvPr>
          <p:cNvSpPr>
            <a:spLocks noGrp="1"/>
          </p:cNvSpPr>
          <p:nvPr>
            <p:ph type="pic" sz="quarter" idx="25" hasCustomPrompt="1"/>
          </p:nvPr>
        </p:nvSpPr>
        <p:spPr>
          <a:xfrm>
            <a:off x="7858063"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3" name="Picture Placeholder 4">
            <a:extLst>
              <a:ext uri="{FF2B5EF4-FFF2-40B4-BE49-F238E27FC236}">
                <a16:creationId xmlns:a16="http://schemas.microsoft.com/office/drawing/2014/main" id="{1177DD33-BDC4-3747-831E-D38E81B464AC}"/>
              </a:ext>
            </a:extLst>
          </p:cNvPr>
          <p:cNvSpPr>
            <a:spLocks noGrp="1"/>
          </p:cNvSpPr>
          <p:nvPr>
            <p:ph type="pic" sz="quarter" idx="26" hasCustomPrompt="1"/>
          </p:nvPr>
        </p:nvSpPr>
        <p:spPr>
          <a:xfrm>
            <a:off x="7858063"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4" name="Picture Placeholder 4">
            <a:extLst>
              <a:ext uri="{FF2B5EF4-FFF2-40B4-BE49-F238E27FC236}">
                <a16:creationId xmlns:a16="http://schemas.microsoft.com/office/drawing/2014/main" id="{7FAE6BB6-A19E-2A4D-8001-A96591D4FAAD}"/>
              </a:ext>
            </a:extLst>
          </p:cNvPr>
          <p:cNvSpPr>
            <a:spLocks noGrp="1"/>
          </p:cNvSpPr>
          <p:nvPr>
            <p:ph type="pic" sz="quarter" idx="27" hasCustomPrompt="1"/>
          </p:nvPr>
        </p:nvSpPr>
        <p:spPr>
          <a:xfrm>
            <a:off x="9686862" y="143160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5" name="Picture Placeholder 4">
            <a:extLst>
              <a:ext uri="{FF2B5EF4-FFF2-40B4-BE49-F238E27FC236}">
                <a16:creationId xmlns:a16="http://schemas.microsoft.com/office/drawing/2014/main" id="{EC273F28-77DA-8442-955F-D66F6098CC46}"/>
              </a:ext>
            </a:extLst>
          </p:cNvPr>
          <p:cNvSpPr>
            <a:spLocks noGrp="1"/>
          </p:cNvSpPr>
          <p:nvPr>
            <p:ph type="pic" sz="quarter" idx="28" hasCustomPrompt="1"/>
          </p:nvPr>
        </p:nvSpPr>
        <p:spPr>
          <a:xfrm>
            <a:off x="9686862" y="2808459"/>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6" name="Picture Placeholder 4">
            <a:extLst>
              <a:ext uri="{FF2B5EF4-FFF2-40B4-BE49-F238E27FC236}">
                <a16:creationId xmlns:a16="http://schemas.microsoft.com/office/drawing/2014/main" id="{A2D73969-FBFF-2449-83DB-69D8C23983E5}"/>
              </a:ext>
            </a:extLst>
          </p:cNvPr>
          <p:cNvSpPr>
            <a:spLocks noGrp="1"/>
          </p:cNvSpPr>
          <p:nvPr>
            <p:ph type="pic" sz="quarter" idx="29" hasCustomPrompt="1"/>
          </p:nvPr>
        </p:nvSpPr>
        <p:spPr>
          <a:xfrm>
            <a:off x="9686862" y="4185314"/>
            <a:ext cx="1716857" cy="12380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867979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Tree>
    <p:extLst>
      <p:ext uri="{BB962C8B-B14F-4D97-AF65-F5344CB8AC3E}">
        <p14:creationId xmlns:p14="http://schemas.microsoft.com/office/powerpoint/2010/main" val="1117323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C9DEA4-6206-0743-973E-49B48D9F5813}"/>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83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8B-8D21-F043-938E-460D98DF7B5D}"/>
              </a:ext>
            </a:extLst>
          </p:cNvPr>
          <p:cNvSpPr>
            <a:spLocks noGrp="1"/>
          </p:cNvSpPr>
          <p:nvPr>
            <p:ph type="title"/>
          </p:nvPr>
        </p:nvSpPr>
        <p:spPr>
          <a:xfrm>
            <a:off x="543560" y="365125"/>
            <a:ext cx="11085732" cy="1325563"/>
          </a:xfrm>
        </p:spPr>
        <p:txBody>
          <a:bodyPr lIns="0" rIns="90000"/>
          <a:lstStyle>
            <a:lvl1pPr>
              <a:defRPr>
                <a:solidFill>
                  <a:srgbClr val="3D4766"/>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43560" y="1825624"/>
            <a:ext cx="11085732" cy="4498975"/>
          </a:xfrm>
        </p:spPr>
        <p:txBody>
          <a:bodyPr lIns="0" rIns="90000">
            <a:normAutofit/>
          </a:bodyPr>
          <a:lstStyle>
            <a:lvl1pPr>
              <a:defRPr sz="2000">
                <a:solidFill>
                  <a:schemeClr val="tx1">
                    <a:lumMod val="65000"/>
                    <a:lumOff val="35000"/>
                  </a:schemeClr>
                </a:solidFill>
              </a:defRPr>
            </a:lvl1pPr>
            <a:lvl2pPr>
              <a:defRPr sz="20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0820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6E7766-7D03-774D-ABA1-AF8679BA6748}"/>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89688B-8D21-F043-938E-460D98DF7B5D}"/>
              </a:ext>
            </a:extLst>
          </p:cNvPr>
          <p:cNvSpPr>
            <a:spLocks noGrp="1"/>
          </p:cNvSpPr>
          <p:nvPr>
            <p:ph type="title"/>
          </p:nvPr>
        </p:nvSpPr>
        <p:spPr>
          <a:xfrm>
            <a:off x="543560" y="365125"/>
            <a:ext cx="11085732" cy="1325563"/>
          </a:xfrm>
        </p:spPr>
        <p:txBody>
          <a:bodyPr lIns="0" rIns="90000"/>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43560" y="1825624"/>
            <a:ext cx="11085732" cy="4498975"/>
          </a:xfrm>
        </p:spPr>
        <p:txBody>
          <a:bodyPr lIns="0" rIns="90000">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0" name="Picture 9" descr="A close up of a logo&#10;&#10;Description automatically generated">
            <a:extLst>
              <a:ext uri="{FF2B5EF4-FFF2-40B4-BE49-F238E27FC236}">
                <a16:creationId xmlns:a16="http://schemas.microsoft.com/office/drawing/2014/main" id="{CF25B22E-756E-9044-A4C4-0E028A5F9C7B}"/>
              </a:ext>
            </a:extLst>
          </p:cNvPr>
          <p:cNvPicPr>
            <a:picLocks noChangeAspect="1"/>
          </p:cNvPicPr>
          <p:nvPr userDrawn="1"/>
        </p:nvPicPr>
        <p:blipFill>
          <a:blip r:embed="rId3"/>
          <a:stretch>
            <a:fillRect/>
          </a:stretch>
        </p:blipFill>
        <p:spPr>
          <a:xfrm>
            <a:off x="10439400" y="5105400"/>
            <a:ext cx="1752600" cy="1752600"/>
          </a:xfrm>
          <a:prstGeom prst="rect">
            <a:avLst/>
          </a:prstGeom>
        </p:spPr>
      </p:pic>
      <p:sp>
        <p:nvSpPr>
          <p:cNvPr id="6" name="TextBox 5">
            <a:extLst>
              <a:ext uri="{FF2B5EF4-FFF2-40B4-BE49-F238E27FC236}">
                <a16:creationId xmlns:a16="http://schemas.microsoft.com/office/drawing/2014/main" id="{D3895EE1-2EF1-42EC-B159-63248DB2B794}"/>
              </a:ext>
            </a:extLst>
          </p:cNvPr>
          <p:cNvSpPr txBox="1"/>
          <p:nvPr userDrawn="1"/>
        </p:nvSpPr>
        <p:spPr>
          <a:xfrm>
            <a:off x="439057" y="6419990"/>
            <a:ext cx="6486300" cy="400110"/>
          </a:xfrm>
          <a:prstGeom prst="rect">
            <a:avLst/>
          </a:prstGeom>
          <a:noFill/>
        </p:spPr>
        <p:txBody>
          <a:bodyPr wrap="square" rtlCol="0">
            <a:spAutoFit/>
          </a:bodyPr>
          <a:lstStyle/>
          <a:p>
            <a:r>
              <a:rPr lang="en-GB" sz="1000" dirty="0">
                <a:solidFill>
                  <a:srgbClr val="FF0000"/>
                </a:solidFill>
              </a:rPr>
              <a:t>INSERT RELEVANT LEGAL FOOTER TO ALL SLIDES AS PER T064</a:t>
            </a:r>
            <a:r>
              <a:rPr lang="en-GB" sz="1000" baseline="0" dirty="0">
                <a:solidFill>
                  <a:srgbClr val="FF0000"/>
                </a:solidFill>
              </a:rPr>
              <a:t> – LEGAL STATEMENT GUIDELINES (Note: This can be done using the “slide master” option within the view toolbar) </a:t>
            </a:r>
            <a:r>
              <a:rPr lang="en-GB" sz="1000" dirty="0"/>
              <a:t>  </a:t>
            </a:r>
          </a:p>
        </p:txBody>
      </p:sp>
    </p:spTree>
    <p:extLst>
      <p:ext uri="{BB962C8B-B14F-4D97-AF65-F5344CB8AC3E}">
        <p14:creationId xmlns:p14="http://schemas.microsoft.com/office/powerpoint/2010/main" val="2224529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6E7766-7D03-774D-ABA1-AF8679BA6748}"/>
              </a:ext>
            </a:extLst>
          </p:cNvPr>
          <p:cNvPicPr>
            <a:picLocks noChangeAspect="1"/>
          </p:cNvPicPr>
          <p:nvPr userDrawn="1"/>
        </p:nvPicPr>
        <p:blipFill>
          <a:blip r:embed="rId2"/>
          <a:src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CD2C50FB-3BCF-8146-8C21-DE6A381B980B}"/>
              </a:ext>
            </a:extLst>
          </p:cNvPr>
          <p:cNvPicPr>
            <a:picLocks noChangeAspect="1"/>
          </p:cNvPicPr>
          <p:nvPr userDrawn="1"/>
        </p:nvPicPr>
        <p:blipFill>
          <a:blip r:embed="rId3"/>
          <a:stretch>
            <a:fillRect/>
          </a:stretch>
        </p:blipFill>
        <p:spPr>
          <a:xfrm>
            <a:off x="10439400" y="5105400"/>
            <a:ext cx="1752600" cy="1752600"/>
          </a:xfrm>
          <a:prstGeom prst="rect">
            <a:avLst/>
          </a:prstGeom>
        </p:spPr>
      </p:pic>
      <p:sp>
        <p:nvSpPr>
          <p:cNvPr id="13" name="Picture Placeholder 12">
            <a:extLst>
              <a:ext uri="{FF2B5EF4-FFF2-40B4-BE49-F238E27FC236}">
                <a16:creationId xmlns:a16="http://schemas.microsoft.com/office/drawing/2014/main" id="{1C135C06-5B2A-3345-B7CD-1DDE09D8E2FD}"/>
              </a:ext>
            </a:extLst>
          </p:cNvPr>
          <p:cNvSpPr>
            <a:spLocks noGrp="1"/>
          </p:cNvSpPr>
          <p:nvPr>
            <p:ph type="pic" sz="quarter" idx="10"/>
          </p:nvPr>
        </p:nvSpPr>
        <p:spPr>
          <a:xfrm>
            <a:off x="4229100" y="0"/>
            <a:ext cx="7962900" cy="6858000"/>
          </a:xfrm>
          <a:custGeom>
            <a:avLst/>
            <a:gdLst>
              <a:gd name="connsiteX0" fmla="*/ 6913562 w 8040687"/>
              <a:gd name="connsiteY0" fmla="*/ 0 h 6858000"/>
              <a:gd name="connsiteX1" fmla="*/ 8040687 w 8040687"/>
              <a:gd name="connsiteY1" fmla="*/ 0 h 6858000"/>
              <a:gd name="connsiteX2" fmla="*/ 8040687 w 8040687"/>
              <a:gd name="connsiteY2" fmla="*/ 5181600 h 6858000"/>
              <a:gd name="connsiteX3" fmla="*/ 6344835 w 8040687"/>
              <a:gd name="connsiteY3" fmla="*/ 6858000 h 6858000"/>
              <a:gd name="connsiteX4" fmla="*/ 8040687 w 8040687"/>
              <a:gd name="connsiteY4" fmla="*/ 6858000 h 6858000"/>
              <a:gd name="connsiteX5" fmla="*/ 8040687 w 8040687"/>
              <a:gd name="connsiteY5" fmla="*/ 6858000 h 6858000"/>
              <a:gd name="connsiteX6" fmla="*/ 0 w 8040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687" h="6858000">
                <a:moveTo>
                  <a:pt x="6913562" y="0"/>
                </a:moveTo>
                <a:lnTo>
                  <a:pt x="8040687" y="0"/>
                </a:lnTo>
                <a:lnTo>
                  <a:pt x="8040687" y="5181600"/>
                </a:lnTo>
                <a:lnTo>
                  <a:pt x="6344835" y="6858000"/>
                </a:lnTo>
                <a:lnTo>
                  <a:pt x="8040687" y="6858000"/>
                </a:lnTo>
                <a:lnTo>
                  <a:pt x="8040687" y="6858000"/>
                </a:lnTo>
                <a:lnTo>
                  <a:pt x="0" y="6858000"/>
                </a:lnTo>
                <a:close/>
              </a:path>
            </a:pathLst>
          </a:custGeom>
          <a:solidFill>
            <a:schemeClr val="bg1">
              <a:lumMod val="75000"/>
            </a:schemeClr>
          </a:solidFill>
        </p:spPr>
        <p:txBody>
          <a:bodyPr wrap="square" anchor="ctr" anchorCtr="0">
            <a:noAutofit/>
          </a:bodyPr>
          <a:lstStyle>
            <a:lvl1pPr marL="0" indent="0" algn="r">
              <a:buNone/>
              <a:defRPr/>
            </a:lvl1pPr>
          </a:lstStyle>
          <a:p>
            <a:endParaRPr lang="en-US" dirty="0"/>
          </a:p>
        </p:txBody>
      </p:sp>
      <p:sp>
        <p:nvSpPr>
          <p:cNvPr id="2" name="Title 1">
            <a:extLst>
              <a:ext uri="{FF2B5EF4-FFF2-40B4-BE49-F238E27FC236}">
                <a16:creationId xmlns:a16="http://schemas.microsoft.com/office/drawing/2014/main" id="{C589688B-8D21-F043-938E-460D98DF7B5D}"/>
              </a:ext>
            </a:extLst>
          </p:cNvPr>
          <p:cNvSpPr>
            <a:spLocks noGrp="1"/>
          </p:cNvSpPr>
          <p:nvPr>
            <p:ph type="title"/>
          </p:nvPr>
        </p:nvSpPr>
        <p:spPr>
          <a:xfrm>
            <a:off x="543560" y="365125"/>
            <a:ext cx="8389425" cy="1325563"/>
          </a:xfrm>
        </p:spPr>
        <p:txBody>
          <a:bodyPr lIns="0" rIns="90000"/>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43560" y="1825624"/>
            <a:ext cx="7006102" cy="4498975"/>
          </a:xfrm>
        </p:spPr>
        <p:txBody>
          <a:bodyPr lIns="0" rIns="90000">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98168874"/>
      </p:ext>
    </p:extLst>
  </p:cSld>
  <p:clrMapOvr>
    <a:masterClrMapping/>
  </p:clrMapOvr>
  <p:extLst>
    <p:ext uri="{DCECCB84-F9BA-43D5-87BE-67443E8EF086}">
      <p15:sldGuideLst xmlns:p15="http://schemas.microsoft.com/office/powerpoint/2012/main">
        <p15:guide id="1" orient="horz" pos="3264" userDrawn="1">
          <p15:clr>
            <a:srgbClr val="FBAE40"/>
          </p15:clr>
        </p15:guide>
        <p15:guide id="2" pos="2615" userDrawn="1">
          <p15:clr>
            <a:srgbClr val="FBAE40"/>
          </p15:clr>
        </p15:guide>
        <p15:guide id="3" pos="6970" userDrawn="1">
          <p15:clr>
            <a:srgbClr val="FBAE40"/>
          </p15:clr>
        </p15:guide>
        <p15:guide id="4" pos="663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02000EDA-9F4F-9A45-9B76-C92E208E5D00}"/>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6" name="Picture Placeholder 5">
            <a:extLst>
              <a:ext uri="{FF2B5EF4-FFF2-40B4-BE49-F238E27FC236}">
                <a16:creationId xmlns:a16="http://schemas.microsoft.com/office/drawing/2014/main" id="{7164D43C-BE8C-9743-943E-9B2BA74736A3}"/>
              </a:ext>
            </a:extLst>
          </p:cNvPr>
          <p:cNvSpPr>
            <a:spLocks noGrp="1"/>
          </p:cNvSpPr>
          <p:nvPr>
            <p:ph type="pic" sz="quarter" idx="10"/>
          </p:nvPr>
        </p:nvSpPr>
        <p:spPr>
          <a:xfrm>
            <a:off x="4229100" y="0"/>
            <a:ext cx="7962900" cy="6858000"/>
          </a:xfrm>
          <a:custGeom>
            <a:avLst/>
            <a:gdLst>
              <a:gd name="connsiteX0" fmla="*/ 6913562 w 8040687"/>
              <a:gd name="connsiteY0" fmla="*/ 0 h 6858000"/>
              <a:gd name="connsiteX1" fmla="*/ 8040687 w 8040687"/>
              <a:gd name="connsiteY1" fmla="*/ 0 h 6858000"/>
              <a:gd name="connsiteX2" fmla="*/ 8040687 w 8040687"/>
              <a:gd name="connsiteY2" fmla="*/ 5181600 h 6858000"/>
              <a:gd name="connsiteX3" fmla="*/ 6344835 w 8040687"/>
              <a:gd name="connsiteY3" fmla="*/ 6858000 h 6858000"/>
              <a:gd name="connsiteX4" fmla="*/ 8040687 w 8040687"/>
              <a:gd name="connsiteY4" fmla="*/ 6858000 h 6858000"/>
              <a:gd name="connsiteX5" fmla="*/ 8040687 w 8040687"/>
              <a:gd name="connsiteY5" fmla="*/ 6858000 h 6858000"/>
              <a:gd name="connsiteX6" fmla="*/ 0 w 80406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687" h="6858000">
                <a:moveTo>
                  <a:pt x="6913562" y="0"/>
                </a:moveTo>
                <a:lnTo>
                  <a:pt x="8040687" y="0"/>
                </a:lnTo>
                <a:lnTo>
                  <a:pt x="8040687" y="5181600"/>
                </a:lnTo>
                <a:lnTo>
                  <a:pt x="6344835" y="6858000"/>
                </a:lnTo>
                <a:lnTo>
                  <a:pt x="8040687" y="6858000"/>
                </a:lnTo>
                <a:lnTo>
                  <a:pt x="8040687" y="6858000"/>
                </a:lnTo>
                <a:lnTo>
                  <a:pt x="0" y="6858000"/>
                </a:lnTo>
                <a:close/>
              </a:path>
            </a:pathLst>
          </a:custGeom>
          <a:solidFill>
            <a:schemeClr val="bg1">
              <a:lumMod val="75000"/>
            </a:schemeClr>
          </a:solidFill>
        </p:spPr>
        <p:txBody>
          <a:bodyPr wrap="square" anchor="ctr" anchorCtr="0">
            <a:noAutofit/>
          </a:bodyPr>
          <a:lstStyle>
            <a:lvl1pPr marL="0" indent="0" algn="r">
              <a:buNone/>
              <a:defRPr/>
            </a:lvl1pPr>
          </a:lstStyle>
          <a:p>
            <a:endParaRPr lang="en-US" dirty="0"/>
          </a:p>
        </p:txBody>
      </p:sp>
      <p:sp>
        <p:nvSpPr>
          <p:cNvPr id="2" name="Title 1">
            <a:extLst>
              <a:ext uri="{FF2B5EF4-FFF2-40B4-BE49-F238E27FC236}">
                <a16:creationId xmlns:a16="http://schemas.microsoft.com/office/drawing/2014/main" id="{C589688B-8D21-F043-938E-460D98DF7B5D}"/>
              </a:ext>
            </a:extLst>
          </p:cNvPr>
          <p:cNvSpPr>
            <a:spLocks noGrp="1"/>
          </p:cNvSpPr>
          <p:nvPr>
            <p:ph type="title"/>
          </p:nvPr>
        </p:nvSpPr>
        <p:spPr>
          <a:xfrm>
            <a:off x="543560" y="365125"/>
            <a:ext cx="8130540" cy="1325563"/>
          </a:xfrm>
        </p:spPr>
        <p:txBody>
          <a:bodyPr lIns="0" rIns="90000"/>
          <a:lstStyle>
            <a:lvl1pPr>
              <a:defRPr>
                <a:solidFill>
                  <a:srgbClr val="3D4766"/>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43560" y="1825624"/>
            <a:ext cx="6454140" cy="4498975"/>
          </a:xfrm>
        </p:spPr>
        <p:txBody>
          <a:bodyPr lIns="0" rIns="90000">
            <a:normAutofit/>
          </a:bodyPr>
          <a:lstStyle>
            <a:lvl1pPr>
              <a:defRPr sz="2000">
                <a:solidFill>
                  <a:schemeClr val="tx1">
                    <a:lumMod val="65000"/>
                    <a:lumOff val="35000"/>
                  </a:schemeClr>
                </a:solidFill>
              </a:defRPr>
            </a:lvl1pPr>
            <a:lvl2pPr>
              <a:defRPr sz="20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81331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688B-8D21-F043-938E-460D98DF7B5D}"/>
              </a:ext>
            </a:extLst>
          </p:cNvPr>
          <p:cNvSpPr>
            <a:spLocks noGrp="1"/>
          </p:cNvSpPr>
          <p:nvPr>
            <p:ph type="title" hasCustomPrompt="1"/>
          </p:nvPr>
        </p:nvSpPr>
        <p:spPr>
          <a:xfrm>
            <a:off x="5306060" y="365125"/>
            <a:ext cx="6454140" cy="1325563"/>
          </a:xfrm>
        </p:spPr>
        <p:txBody>
          <a:bodyPr lIns="0" rIns="90000"/>
          <a:lstStyle>
            <a:lvl1pPr>
              <a:defRPr>
                <a:solidFill>
                  <a:srgbClr val="3D4766"/>
                </a:solidFill>
              </a:defRPr>
            </a:lvl1pPr>
          </a:lstStyle>
          <a:p>
            <a:r>
              <a:rPr lang="en-GB" dirty="0"/>
              <a:t>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306060" y="1825624"/>
            <a:ext cx="6454140" cy="4498975"/>
          </a:xfrm>
        </p:spPr>
        <p:txBody>
          <a:bodyPr lIns="0" rIns="90000">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Picture Placeholder 6">
            <a:extLst>
              <a:ext uri="{FF2B5EF4-FFF2-40B4-BE49-F238E27FC236}">
                <a16:creationId xmlns:a16="http://schemas.microsoft.com/office/drawing/2014/main" id="{723D5C6B-732E-EA46-AC07-AAE7287A420D}"/>
              </a:ext>
            </a:extLst>
          </p:cNvPr>
          <p:cNvSpPr>
            <a:spLocks noGrp="1"/>
          </p:cNvSpPr>
          <p:nvPr>
            <p:ph type="pic" sz="quarter" idx="10"/>
          </p:nvPr>
        </p:nvSpPr>
        <p:spPr>
          <a:xfrm>
            <a:off x="505460" y="365125"/>
            <a:ext cx="4368800" cy="2479675"/>
          </a:xfrm>
          <a:solidFill>
            <a:schemeClr val="bg1">
              <a:lumMod val="75000"/>
            </a:schemeClr>
          </a:solidFill>
        </p:spPr>
        <p:txBody>
          <a:bodyPr anchor="ctr" anchorCtr="0"/>
          <a:lstStyle>
            <a:lvl1pPr marL="0" indent="0" algn="ctr">
              <a:buNone/>
              <a:defRPr/>
            </a:lvl1pPr>
          </a:lstStyle>
          <a:p>
            <a:endParaRPr lang="en-US" dirty="0"/>
          </a:p>
        </p:txBody>
      </p:sp>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15" name="Picture Placeholder 6">
            <a:extLst>
              <a:ext uri="{FF2B5EF4-FFF2-40B4-BE49-F238E27FC236}">
                <a16:creationId xmlns:a16="http://schemas.microsoft.com/office/drawing/2014/main" id="{C6DFFD30-A1E7-304D-B2FF-E2E1C01E55B7}"/>
              </a:ext>
            </a:extLst>
          </p:cNvPr>
          <p:cNvSpPr>
            <a:spLocks noGrp="1"/>
          </p:cNvSpPr>
          <p:nvPr>
            <p:ph type="pic" sz="quarter" idx="11"/>
          </p:nvPr>
        </p:nvSpPr>
        <p:spPr>
          <a:xfrm>
            <a:off x="505460" y="2943225"/>
            <a:ext cx="4368800" cy="2479675"/>
          </a:xfrm>
          <a:solidFill>
            <a:schemeClr val="bg1">
              <a:lumMod val="75000"/>
            </a:schemeClr>
          </a:solidFill>
        </p:spPr>
        <p:txBody>
          <a:bodyPr anchor="ctr" anchorCtr="0"/>
          <a:lstStyle>
            <a:lvl1pPr marL="0" indent="0" algn="ctr">
              <a:buNone/>
              <a:defRPr/>
            </a:lvl1pPr>
          </a:lstStyle>
          <a:p>
            <a:endParaRPr lang="en-US" dirty="0"/>
          </a:p>
        </p:txBody>
      </p:sp>
    </p:spTree>
    <p:extLst>
      <p:ext uri="{BB962C8B-B14F-4D97-AF65-F5344CB8AC3E}">
        <p14:creationId xmlns:p14="http://schemas.microsoft.com/office/powerpoint/2010/main" val="3458224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B975375-B147-D141-9AA0-62EA349DF6FB}"/>
              </a:ext>
            </a:extLst>
          </p:cNvPr>
          <p:cNvSpPr>
            <a:spLocks noGrp="1"/>
          </p:cNvSpPr>
          <p:nvPr>
            <p:ph type="pic" sz="quarter" idx="11"/>
          </p:nvPr>
        </p:nvSpPr>
        <p:spPr>
          <a:xfrm>
            <a:off x="7400925" y="3473121"/>
            <a:ext cx="4368800" cy="2965904"/>
          </a:xfrm>
          <a:custGeom>
            <a:avLst/>
            <a:gdLst>
              <a:gd name="connsiteX0" fmla="*/ 0 w 4368800"/>
              <a:gd name="connsiteY0" fmla="*/ 0 h 2965904"/>
              <a:gd name="connsiteX1" fmla="*/ 4368800 w 4368800"/>
              <a:gd name="connsiteY1" fmla="*/ 0 h 2965904"/>
              <a:gd name="connsiteX2" fmla="*/ 4368800 w 4368800"/>
              <a:gd name="connsiteY2" fmla="*/ 2127166 h 2965904"/>
              <a:gd name="connsiteX3" fmla="*/ 3530062 w 4368800"/>
              <a:gd name="connsiteY3" fmla="*/ 2965904 h 2965904"/>
              <a:gd name="connsiteX4" fmla="*/ 0 w 4368800"/>
              <a:gd name="connsiteY4" fmla="*/ 2965904 h 296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800" h="2965904">
                <a:moveTo>
                  <a:pt x="0" y="0"/>
                </a:moveTo>
                <a:lnTo>
                  <a:pt x="4368800" y="0"/>
                </a:lnTo>
                <a:lnTo>
                  <a:pt x="4368800" y="2127166"/>
                </a:lnTo>
                <a:lnTo>
                  <a:pt x="3530062" y="2965904"/>
                </a:lnTo>
                <a:lnTo>
                  <a:pt x="0" y="2965904"/>
                </a:lnTo>
                <a:close/>
              </a:path>
            </a:pathLst>
          </a:custGeom>
          <a:solidFill>
            <a:schemeClr val="bg1">
              <a:lumMod val="75000"/>
            </a:schemeClr>
          </a:solidFill>
        </p:spPr>
        <p:txBody>
          <a:bodyPr wrap="square" anchor="ctr" anchorCtr="0">
            <a:noAutofit/>
          </a:bodyPr>
          <a:lstStyle>
            <a:lvl1pPr marL="0" indent="0" algn="ctr">
              <a:buNone/>
              <a:defRPr/>
            </a:lvl1pPr>
          </a:lstStyle>
          <a:p>
            <a:endParaRPr lang="en-US" dirty="0"/>
          </a:p>
        </p:txBody>
      </p:sp>
      <p:sp>
        <p:nvSpPr>
          <p:cNvPr id="2" name="Title 1">
            <a:extLst>
              <a:ext uri="{FF2B5EF4-FFF2-40B4-BE49-F238E27FC236}">
                <a16:creationId xmlns:a16="http://schemas.microsoft.com/office/drawing/2014/main" id="{C589688B-8D21-F043-938E-460D98DF7B5D}"/>
              </a:ext>
            </a:extLst>
          </p:cNvPr>
          <p:cNvSpPr>
            <a:spLocks noGrp="1"/>
          </p:cNvSpPr>
          <p:nvPr>
            <p:ph type="title" hasCustomPrompt="1"/>
          </p:nvPr>
        </p:nvSpPr>
        <p:spPr>
          <a:xfrm>
            <a:off x="505460" y="365125"/>
            <a:ext cx="6454140" cy="1325563"/>
          </a:xfrm>
        </p:spPr>
        <p:txBody>
          <a:bodyPr lIns="0" rIns="90000"/>
          <a:lstStyle>
            <a:lvl1pPr>
              <a:defRPr>
                <a:solidFill>
                  <a:srgbClr val="3D4766"/>
                </a:solidFill>
              </a:defRPr>
            </a:lvl1pPr>
          </a:lstStyle>
          <a:p>
            <a:r>
              <a:rPr lang="en-GB" dirty="0"/>
              <a:t>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05460" y="1825624"/>
            <a:ext cx="6454140" cy="3565773"/>
          </a:xfrm>
        </p:spPr>
        <p:txBody>
          <a:bodyPr lIns="0" rIns="90000">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
        <p:nvSpPr>
          <p:cNvPr id="9" name="Picture Placeholder 6">
            <a:extLst>
              <a:ext uri="{FF2B5EF4-FFF2-40B4-BE49-F238E27FC236}">
                <a16:creationId xmlns:a16="http://schemas.microsoft.com/office/drawing/2014/main" id="{C58BF16A-7DA4-C24D-93BA-63CA7A0DD847}"/>
              </a:ext>
            </a:extLst>
          </p:cNvPr>
          <p:cNvSpPr>
            <a:spLocks noGrp="1"/>
          </p:cNvSpPr>
          <p:nvPr>
            <p:ph type="pic" sz="quarter" idx="12"/>
          </p:nvPr>
        </p:nvSpPr>
        <p:spPr>
          <a:xfrm>
            <a:off x="7400925" y="356260"/>
            <a:ext cx="4368800" cy="2965904"/>
          </a:xfrm>
          <a:solidFill>
            <a:schemeClr val="bg1">
              <a:lumMod val="75000"/>
            </a:schemeClr>
          </a:solidFill>
        </p:spPr>
        <p:txBody>
          <a:bodyPr anchor="ctr" anchorCtr="0"/>
          <a:lstStyle>
            <a:lvl1pPr marL="0" indent="0" algn="ctr">
              <a:buNone/>
              <a:defRPr/>
            </a:lvl1pPr>
          </a:lstStyle>
          <a:p>
            <a:endParaRPr lang="en-US" dirty="0"/>
          </a:p>
        </p:txBody>
      </p:sp>
    </p:spTree>
    <p:extLst>
      <p:ext uri="{BB962C8B-B14F-4D97-AF65-F5344CB8AC3E}">
        <p14:creationId xmlns:p14="http://schemas.microsoft.com/office/powerpoint/2010/main" val="1742337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08E8237-A51B-CA40-9260-406C7233A1BE}"/>
              </a:ext>
            </a:extLst>
          </p:cNvPr>
          <p:cNvSpPr>
            <a:spLocks noGrp="1"/>
          </p:cNvSpPr>
          <p:nvPr>
            <p:ph type="pic" sz="quarter" idx="11"/>
          </p:nvPr>
        </p:nvSpPr>
        <p:spPr>
          <a:xfrm>
            <a:off x="7400925" y="365125"/>
            <a:ext cx="4368800" cy="6073900"/>
          </a:xfrm>
          <a:custGeom>
            <a:avLst/>
            <a:gdLst>
              <a:gd name="connsiteX0" fmla="*/ 0 w 4368800"/>
              <a:gd name="connsiteY0" fmla="*/ 0 h 6073900"/>
              <a:gd name="connsiteX1" fmla="*/ 4368800 w 4368800"/>
              <a:gd name="connsiteY1" fmla="*/ 0 h 6073900"/>
              <a:gd name="connsiteX2" fmla="*/ 4368800 w 4368800"/>
              <a:gd name="connsiteY2" fmla="*/ 3107996 h 6073900"/>
              <a:gd name="connsiteX3" fmla="*/ 4368800 w 4368800"/>
              <a:gd name="connsiteY3" fmla="*/ 3218903 h 6073900"/>
              <a:gd name="connsiteX4" fmla="*/ 4368800 w 4368800"/>
              <a:gd name="connsiteY4" fmla="*/ 5235162 h 6073900"/>
              <a:gd name="connsiteX5" fmla="*/ 3530062 w 4368800"/>
              <a:gd name="connsiteY5" fmla="*/ 6073900 h 6073900"/>
              <a:gd name="connsiteX6" fmla="*/ 0 w 4368800"/>
              <a:gd name="connsiteY6" fmla="*/ 6073900 h 6073900"/>
              <a:gd name="connsiteX7" fmla="*/ 0 w 4368800"/>
              <a:gd name="connsiteY7" fmla="*/ 3218903 h 6073900"/>
              <a:gd name="connsiteX8" fmla="*/ 0 w 4368800"/>
              <a:gd name="connsiteY8" fmla="*/ 3107996 h 607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800" h="6073900">
                <a:moveTo>
                  <a:pt x="0" y="0"/>
                </a:moveTo>
                <a:lnTo>
                  <a:pt x="4368800" y="0"/>
                </a:lnTo>
                <a:lnTo>
                  <a:pt x="4368800" y="3107996"/>
                </a:lnTo>
                <a:lnTo>
                  <a:pt x="4368800" y="3218903"/>
                </a:lnTo>
                <a:lnTo>
                  <a:pt x="4368800" y="5235162"/>
                </a:lnTo>
                <a:lnTo>
                  <a:pt x="3530062" y="6073900"/>
                </a:lnTo>
                <a:lnTo>
                  <a:pt x="0" y="6073900"/>
                </a:lnTo>
                <a:lnTo>
                  <a:pt x="0" y="3218903"/>
                </a:lnTo>
                <a:lnTo>
                  <a:pt x="0" y="3107996"/>
                </a:lnTo>
                <a:close/>
              </a:path>
            </a:pathLst>
          </a:custGeom>
          <a:solidFill>
            <a:schemeClr val="bg1">
              <a:lumMod val="75000"/>
            </a:schemeClr>
          </a:solidFill>
        </p:spPr>
        <p:txBody>
          <a:bodyPr wrap="square" anchor="ctr" anchorCtr="0">
            <a:noAutofit/>
          </a:bodyPr>
          <a:lstStyle>
            <a:lvl1pPr marL="0" indent="0" algn="ctr">
              <a:buNone/>
              <a:defRPr/>
            </a:lvl1pPr>
          </a:lstStyle>
          <a:p>
            <a:endParaRPr lang="en-US" dirty="0"/>
          </a:p>
        </p:txBody>
      </p:sp>
      <p:sp>
        <p:nvSpPr>
          <p:cNvPr id="2" name="Title 1">
            <a:extLst>
              <a:ext uri="{FF2B5EF4-FFF2-40B4-BE49-F238E27FC236}">
                <a16:creationId xmlns:a16="http://schemas.microsoft.com/office/drawing/2014/main" id="{C589688B-8D21-F043-938E-460D98DF7B5D}"/>
              </a:ext>
            </a:extLst>
          </p:cNvPr>
          <p:cNvSpPr>
            <a:spLocks noGrp="1"/>
          </p:cNvSpPr>
          <p:nvPr>
            <p:ph type="title" hasCustomPrompt="1"/>
          </p:nvPr>
        </p:nvSpPr>
        <p:spPr>
          <a:xfrm>
            <a:off x="505460" y="365125"/>
            <a:ext cx="6454140" cy="1325563"/>
          </a:xfrm>
        </p:spPr>
        <p:txBody>
          <a:bodyPr lIns="0" rIns="90000"/>
          <a:lstStyle>
            <a:lvl1pPr>
              <a:defRPr>
                <a:solidFill>
                  <a:srgbClr val="3D4766"/>
                </a:solidFill>
              </a:defRPr>
            </a:lvl1pPr>
          </a:lstStyle>
          <a:p>
            <a:r>
              <a:rPr lang="en-GB" dirty="0"/>
              <a:t>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05460" y="1825624"/>
            <a:ext cx="6454140" cy="3565773"/>
          </a:xfrm>
        </p:spPr>
        <p:txBody>
          <a:bodyPr lIns="0" rIns="90000">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Tree>
    <p:extLst>
      <p:ext uri="{BB962C8B-B14F-4D97-AF65-F5344CB8AC3E}">
        <p14:creationId xmlns:p14="http://schemas.microsoft.com/office/powerpoint/2010/main" val="231694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9E5F294-62A0-F343-A405-643824A28957}"/>
              </a:ext>
            </a:extLst>
          </p:cNvPr>
          <p:cNvSpPr>
            <a:spLocks noGrp="1"/>
          </p:cNvSpPr>
          <p:nvPr>
            <p:ph type="pic" sz="quarter" idx="11"/>
          </p:nvPr>
        </p:nvSpPr>
        <p:spPr>
          <a:xfrm>
            <a:off x="5433848" y="365125"/>
            <a:ext cx="6335877" cy="6073900"/>
          </a:xfrm>
          <a:custGeom>
            <a:avLst/>
            <a:gdLst>
              <a:gd name="connsiteX0" fmla="*/ 0 w 6335877"/>
              <a:gd name="connsiteY0" fmla="*/ 0 h 6073900"/>
              <a:gd name="connsiteX1" fmla="*/ 1967077 w 6335877"/>
              <a:gd name="connsiteY1" fmla="*/ 0 h 6073900"/>
              <a:gd name="connsiteX2" fmla="*/ 2186152 w 6335877"/>
              <a:gd name="connsiteY2" fmla="*/ 0 h 6073900"/>
              <a:gd name="connsiteX3" fmla="*/ 6335877 w 6335877"/>
              <a:gd name="connsiteY3" fmla="*/ 0 h 6073900"/>
              <a:gd name="connsiteX4" fmla="*/ 6335877 w 6335877"/>
              <a:gd name="connsiteY4" fmla="*/ 3107996 h 6073900"/>
              <a:gd name="connsiteX5" fmla="*/ 6335877 w 6335877"/>
              <a:gd name="connsiteY5" fmla="*/ 3218903 h 6073900"/>
              <a:gd name="connsiteX6" fmla="*/ 6335877 w 6335877"/>
              <a:gd name="connsiteY6" fmla="*/ 5235162 h 6073900"/>
              <a:gd name="connsiteX7" fmla="*/ 5497139 w 6335877"/>
              <a:gd name="connsiteY7" fmla="*/ 6073900 h 6073900"/>
              <a:gd name="connsiteX8" fmla="*/ 2186152 w 6335877"/>
              <a:gd name="connsiteY8" fmla="*/ 6073900 h 6073900"/>
              <a:gd name="connsiteX9" fmla="*/ 1967077 w 6335877"/>
              <a:gd name="connsiteY9" fmla="*/ 6073900 h 6073900"/>
              <a:gd name="connsiteX10" fmla="*/ 0 w 6335877"/>
              <a:gd name="connsiteY10" fmla="*/ 6073900 h 607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5877" h="6073900">
                <a:moveTo>
                  <a:pt x="0" y="0"/>
                </a:moveTo>
                <a:lnTo>
                  <a:pt x="1967077" y="0"/>
                </a:lnTo>
                <a:lnTo>
                  <a:pt x="2186152" y="0"/>
                </a:lnTo>
                <a:lnTo>
                  <a:pt x="6335877" y="0"/>
                </a:lnTo>
                <a:lnTo>
                  <a:pt x="6335877" y="3107996"/>
                </a:lnTo>
                <a:lnTo>
                  <a:pt x="6335877" y="3218903"/>
                </a:lnTo>
                <a:lnTo>
                  <a:pt x="6335877" y="5235162"/>
                </a:lnTo>
                <a:lnTo>
                  <a:pt x="5497139" y="6073900"/>
                </a:lnTo>
                <a:lnTo>
                  <a:pt x="2186152" y="6073900"/>
                </a:lnTo>
                <a:lnTo>
                  <a:pt x="1967077" y="6073900"/>
                </a:lnTo>
                <a:lnTo>
                  <a:pt x="0" y="6073900"/>
                </a:lnTo>
                <a:close/>
              </a:path>
            </a:pathLst>
          </a:custGeom>
          <a:solidFill>
            <a:schemeClr val="bg1">
              <a:lumMod val="75000"/>
            </a:schemeClr>
          </a:solidFill>
        </p:spPr>
        <p:txBody>
          <a:bodyPr wrap="square" anchor="ctr" anchorCtr="0">
            <a:noAutofit/>
          </a:bodyPr>
          <a:lstStyle>
            <a:lvl1pPr marL="0" indent="0" algn="ctr">
              <a:buNone/>
              <a:defRPr/>
            </a:lvl1pPr>
          </a:lstStyle>
          <a:p>
            <a:endParaRPr lang="en-US" dirty="0"/>
          </a:p>
        </p:txBody>
      </p:sp>
      <p:sp>
        <p:nvSpPr>
          <p:cNvPr id="2" name="Title 1">
            <a:extLst>
              <a:ext uri="{FF2B5EF4-FFF2-40B4-BE49-F238E27FC236}">
                <a16:creationId xmlns:a16="http://schemas.microsoft.com/office/drawing/2014/main" id="{C589688B-8D21-F043-938E-460D98DF7B5D}"/>
              </a:ext>
            </a:extLst>
          </p:cNvPr>
          <p:cNvSpPr>
            <a:spLocks noGrp="1"/>
          </p:cNvSpPr>
          <p:nvPr>
            <p:ph type="title" hasCustomPrompt="1"/>
          </p:nvPr>
        </p:nvSpPr>
        <p:spPr>
          <a:xfrm>
            <a:off x="505460" y="365125"/>
            <a:ext cx="4623588" cy="1325563"/>
          </a:xfrm>
        </p:spPr>
        <p:txBody>
          <a:bodyPr lIns="0" rIns="90000">
            <a:normAutofit/>
          </a:bodyPr>
          <a:lstStyle>
            <a:lvl1pPr>
              <a:defRPr sz="3600">
                <a:solidFill>
                  <a:srgbClr val="3D4766"/>
                </a:solidFill>
              </a:defRPr>
            </a:lvl1pPr>
          </a:lstStyle>
          <a:p>
            <a:r>
              <a:rPr lang="en-GB" dirty="0"/>
              <a:t>Edit Master title style</a:t>
            </a:r>
            <a:endParaRPr lang="en-US" dirty="0"/>
          </a:p>
        </p:txBody>
      </p:sp>
      <p:sp>
        <p:nvSpPr>
          <p:cNvPr id="3" name="Content Placeholder 2">
            <a:extLst>
              <a:ext uri="{FF2B5EF4-FFF2-40B4-BE49-F238E27FC236}">
                <a16:creationId xmlns:a16="http://schemas.microsoft.com/office/drawing/2014/main" id="{8D122E62-C660-1B41-AA7C-85D526669879}"/>
              </a:ext>
            </a:extLst>
          </p:cNvPr>
          <p:cNvSpPr>
            <a:spLocks noGrp="1"/>
          </p:cNvSpPr>
          <p:nvPr>
            <p:ph idx="1"/>
          </p:nvPr>
        </p:nvSpPr>
        <p:spPr>
          <a:xfrm>
            <a:off x="505460" y="1825624"/>
            <a:ext cx="4623588" cy="3565773"/>
          </a:xfrm>
        </p:spPr>
        <p:txBody>
          <a:bodyPr lIns="0" rIns="90000">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descr="A close up of a logo&#10;&#10;Description automatically generated">
            <a:extLst>
              <a:ext uri="{FF2B5EF4-FFF2-40B4-BE49-F238E27FC236}">
                <a16:creationId xmlns:a16="http://schemas.microsoft.com/office/drawing/2014/main" id="{3CD58A65-EAFB-D340-80EE-E842D975B1A5}"/>
              </a:ext>
            </a:extLst>
          </p:cNvPr>
          <p:cNvPicPr>
            <a:picLocks noChangeAspect="1"/>
          </p:cNvPicPr>
          <p:nvPr userDrawn="1"/>
        </p:nvPicPr>
        <p:blipFill>
          <a:blip r:embed="rId2"/>
          <a:stretch>
            <a:fillRect/>
          </a:stretch>
        </p:blipFill>
        <p:spPr>
          <a:xfrm>
            <a:off x="10439400" y="5105400"/>
            <a:ext cx="1752600" cy="1752600"/>
          </a:xfrm>
          <a:prstGeom prst="rect">
            <a:avLst/>
          </a:prstGeom>
        </p:spPr>
      </p:pic>
    </p:spTree>
    <p:extLst>
      <p:ext uri="{BB962C8B-B14F-4D97-AF65-F5344CB8AC3E}">
        <p14:creationId xmlns:p14="http://schemas.microsoft.com/office/powerpoint/2010/main" val="96477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B85B9F-A08D-1647-8DA2-40C0B3D86230}"/>
              </a:ext>
            </a:extLst>
          </p:cNvPr>
          <p:cNvPicPr>
            <a:picLocks noChangeAspect="1"/>
          </p:cNvPicPr>
          <p:nvPr userDrawn="1"/>
        </p:nvPicPr>
        <p:blipFill>
          <a:blip r:embed="rId18"/>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1C16140-6775-D947-85BC-04A3DB6205AA}"/>
              </a:ext>
            </a:extLst>
          </p:cNvPr>
          <p:cNvSpPr>
            <a:spLocks noGrp="1"/>
          </p:cNvSpPr>
          <p:nvPr>
            <p:ph type="title"/>
          </p:nvPr>
        </p:nvSpPr>
        <p:spPr>
          <a:xfrm>
            <a:off x="543560" y="365125"/>
            <a:ext cx="11140440" cy="1325563"/>
          </a:xfrm>
          <a:prstGeom prst="rect">
            <a:avLst/>
          </a:prstGeom>
        </p:spPr>
        <p:txBody>
          <a:bodyPr vert="horz" lIns="0" tIns="45720" rIns="9000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CAF37E1-1128-FB4E-BFD2-5D949D0DA276}"/>
              </a:ext>
            </a:extLst>
          </p:cNvPr>
          <p:cNvSpPr>
            <a:spLocks noGrp="1"/>
          </p:cNvSpPr>
          <p:nvPr>
            <p:ph type="body" idx="1"/>
          </p:nvPr>
        </p:nvSpPr>
        <p:spPr>
          <a:xfrm>
            <a:off x="543560" y="1825625"/>
            <a:ext cx="11140440" cy="4351338"/>
          </a:xfrm>
          <a:prstGeom prst="rect">
            <a:avLst/>
          </a:prstGeom>
        </p:spPr>
        <p:txBody>
          <a:bodyPr vert="horz" lIns="0" tIns="45720" rIns="9000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0" name="Picture 9" descr="A close up of a logo&#10;&#10;Description automatically generated">
            <a:extLst>
              <a:ext uri="{FF2B5EF4-FFF2-40B4-BE49-F238E27FC236}">
                <a16:creationId xmlns:a16="http://schemas.microsoft.com/office/drawing/2014/main" id="{D82CEB40-CF93-3B45-B1CF-4BA757360D19}"/>
              </a:ext>
            </a:extLst>
          </p:cNvPr>
          <p:cNvPicPr>
            <a:picLocks noChangeAspect="1"/>
          </p:cNvPicPr>
          <p:nvPr userDrawn="1"/>
        </p:nvPicPr>
        <p:blipFill>
          <a:blip r:embed="rId19"/>
          <a:stretch>
            <a:fillRect/>
          </a:stretch>
        </p:blipFill>
        <p:spPr>
          <a:xfrm>
            <a:off x="10439400" y="5105400"/>
            <a:ext cx="1752600" cy="1752600"/>
          </a:xfrm>
          <a:prstGeom prst="rect">
            <a:avLst/>
          </a:prstGeom>
        </p:spPr>
      </p:pic>
      <p:sp>
        <p:nvSpPr>
          <p:cNvPr id="6" name="Slide Number Placeholder 5">
            <a:extLst>
              <a:ext uri="{FF2B5EF4-FFF2-40B4-BE49-F238E27FC236}">
                <a16:creationId xmlns:a16="http://schemas.microsoft.com/office/drawing/2014/main" id="{B6D89A9E-9687-5E40-9856-7783EE733D1D}"/>
              </a:ext>
            </a:extLst>
          </p:cNvPr>
          <p:cNvSpPr>
            <a:spLocks noGrp="1"/>
          </p:cNvSpPr>
          <p:nvPr>
            <p:ph type="sldNum" sz="quarter" idx="4"/>
          </p:nvPr>
        </p:nvSpPr>
        <p:spPr>
          <a:xfrm>
            <a:off x="882396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6EA54-5A2F-4733-9F7B-67A3773ADD52}" type="slidenum">
              <a:rPr lang="en-US" smtClean="0"/>
              <a:pPr/>
              <a:t>‹#›</a:t>
            </a:fld>
            <a:endParaRPr lang="en-US" dirty="0"/>
          </a:p>
        </p:txBody>
      </p:sp>
    </p:spTree>
    <p:extLst>
      <p:ext uri="{BB962C8B-B14F-4D97-AF65-F5344CB8AC3E}">
        <p14:creationId xmlns:p14="http://schemas.microsoft.com/office/powerpoint/2010/main" val="2590952742"/>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50" r:id="rId5"/>
    <p:sldLayoutId id="2147483660" r:id="rId6"/>
    <p:sldLayoutId id="2147483665" r:id="rId7"/>
    <p:sldLayoutId id="2147483668" r:id="rId8"/>
    <p:sldLayoutId id="2147483669" r:id="rId9"/>
    <p:sldLayoutId id="2147483666" r:id="rId10"/>
    <p:sldLayoutId id="2147483661" r:id="rId11"/>
    <p:sldLayoutId id="2147483670" r:id="rId12"/>
    <p:sldLayoutId id="2147483667" r:id="rId13"/>
    <p:sldLayoutId id="2147483655" r:id="rId14"/>
    <p:sldLayoutId id="2147483672" r:id="rId15"/>
    <p:sldLayoutId id="2147483671" r:id="rId16"/>
  </p:sldLayoutIdLst>
  <p:hf hdr="0" dt="0"/>
  <p:txStyles>
    <p:titleStyle>
      <a:lvl1pPr algn="l" defTabSz="914400" rtl="0" eaLnBrk="1" latinLnBrk="0" hangingPunct="1">
        <a:lnSpc>
          <a:spcPct val="90000"/>
        </a:lnSpc>
        <a:spcBef>
          <a:spcPct val="0"/>
        </a:spcBef>
        <a:buNone/>
        <a:defRPr sz="4200" kern="1200">
          <a:solidFill>
            <a:srgbClr val="3D47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System Font Regular"/>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System Font Regular"/>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System Font Regular"/>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System Font Regular"/>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System Font Regular"/>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3" descr="A picture containing indoor&#10;&#10;Description automatically generated">
            <a:extLst>
              <a:ext uri="{FF2B5EF4-FFF2-40B4-BE49-F238E27FC236}">
                <a16:creationId xmlns:a16="http://schemas.microsoft.com/office/drawing/2014/main" id="{72F55869-0BE7-968D-5589-EAA6ADE3A7B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4266" b="1170"/>
          <a:stretch/>
        </p:blipFill>
        <p:spPr bwMode="auto">
          <a:xfrm>
            <a:off x="2522358" y="0"/>
            <a:ext cx="9669642" cy="6866878"/>
          </a:xfrm>
          <a:prstGeom prst="rect">
            <a:avLst/>
          </a:prstGeom>
          <a:noFill/>
          <a:extLst>
            <a:ext uri="{53640926-AAD7-44D8-BBD7-CCE9431645EC}">
              <a14:shadowObscured xmlns:a14="http://schemas.microsoft.com/office/drawing/2010/main"/>
            </a:ext>
          </a:extLst>
        </p:spPr>
      </p:pic>
      <p:sp>
        <p:nvSpPr>
          <p:cNvPr id="34" name="Rectangle 3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25">
            <a:extLst>
              <a:ext uri="{FF2B5EF4-FFF2-40B4-BE49-F238E27FC236}">
                <a16:creationId xmlns:a16="http://schemas.microsoft.com/office/drawing/2014/main" id="{25451483-8D7C-5343-AC73-67C6E4A0C645}"/>
              </a:ext>
            </a:extLst>
          </p:cNvPr>
          <p:cNvSpPr>
            <a:spLocks noGrp="1"/>
          </p:cNvSpPr>
          <p:nvPr>
            <p:ph type="ctrTitle"/>
          </p:nvPr>
        </p:nvSpPr>
        <p:spPr>
          <a:xfrm>
            <a:off x="230643" y="508617"/>
            <a:ext cx="5301023" cy="2206709"/>
          </a:xfrm>
          <a:noFill/>
        </p:spPr>
        <p:txBody>
          <a:bodyPr vert="horz" lIns="91440" tIns="45720" rIns="91440" bIns="45720" rtlCol="0" anchor="b">
            <a:normAutofit/>
          </a:bodyPr>
          <a:lstStyle/>
          <a:p>
            <a:r>
              <a:rPr lang="en-US" sz="2400" b="1" dirty="0">
                <a:solidFill>
                  <a:schemeClr val="tx1"/>
                </a:solidFill>
                <a:effectLst/>
              </a:rPr>
              <a:t>Data Science for Manufacturing: Assignment 2  –  Technical Presentation</a:t>
            </a:r>
            <a:br>
              <a:rPr lang="en-US" sz="2400" b="1" dirty="0">
                <a:solidFill>
                  <a:schemeClr val="tx1"/>
                </a:solidFill>
                <a:effectLst/>
              </a:rPr>
            </a:br>
            <a:endParaRPr lang="en-US" sz="2400" dirty="0">
              <a:solidFill>
                <a:schemeClr val="tx1"/>
              </a:solidFill>
            </a:endParaRPr>
          </a:p>
        </p:txBody>
      </p:sp>
      <p:sp>
        <p:nvSpPr>
          <p:cNvPr id="27" name="Subtitle 26">
            <a:extLst>
              <a:ext uri="{FF2B5EF4-FFF2-40B4-BE49-F238E27FC236}">
                <a16:creationId xmlns:a16="http://schemas.microsoft.com/office/drawing/2014/main" id="{33569C3F-4464-5448-92BB-E3A54C7EDC5E}"/>
              </a:ext>
            </a:extLst>
          </p:cNvPr>
          <p:cNvSpPr>
            <a:spLocks noGrp="1"/>
          </p:cNvSpPr>
          <p:nvPr>
            <p:ph type="subTitle" idx="1"/>
          </p:nvPr>
        </p:nvSpPr>
        <p:spPr>
          <a:xfrm>
            <a:off x="227593" y="2657356"/>
            <a:ext cx="4388795" cy="3619157"/>
          </a:xfrm>
          <a:noFill/>
        </p:spPr>
        <p:txBody>
          <a:bodyPr vert="horz" lIns="91440" tIns="45720" rIns="91440" bIns="45720" rtlCol="0">
            <a:normAutofit/>
          </a:bodyPr>
          <a:lstStyle/>
          <a:p>
            <a:r>
              <a:rPr lang="en-US" dirty="0">
                <a:latin typeface="Book Antiqua" panose="02040602050305030304" pitchFamily="18" charset="0"/>
                <a:cs typeface="Times New Roman" panose="02020603050405020304" pitchFamily="18" charset="0"/>
              </a:rPr>
              <a:t>Data processing, visualisation and analysis associated with the CMI industrial furnace</a:t>
            </a:r>
          </a:p>
          <a:p>
            <a:endParaRPr lang="en-US" dirty="0">
              <a:latin typeface="Book Antiqua" panose="02040602050305030304" pitchFamily="18" charset="0"/>
              <a:cs typeface="Times New Roman" panose="02020603050405020304" pitchFamily="18" charset="0"/>
            </a:endParaRPr>
          </a:p>
          <a:p>
            <a:pPr algn="just"/>
            <a:r>
              <a:rPr lang="en-US" sz="2000" dirty="0">
                <a:latin typeface="Book Antiqua" panose="02040602050305030304" pitchFamily="18" charset="0"/>
                <a:cs typeface="Times New Roman" panose="02020603050405020304" pitchFamily="18" charset="0"/>
              </a:rPr>
              <a:t>Aurik Andreu</a:t>
            </a:r>
            <a:endParaRPr lang="en-GB" sz="2000" dirty="0">
              <a:latin typeface="Book Antiqua" panose="02040602050305030304" pitchFamily="18" charset="0"/>
              <a:cs typeface="Times New Roman" panose="02020603050405020304" pitchFamily="18" charset="0"/>
            </a:endParaRPr>
          </a:p>
          <a:p>
            <a:pPr algn="just"/>
            <a:r>
              <a:rPr lang="en-US" sz="2000">
                <a:latin typeface="Book Antiqua" panose="02040602050305030304" pitchFamily="18" charset="0"/>
                <a:cs typeface="Times New Roman" panose="02020603050405020304" pitchFamily="18" charset="0"/>
              </a:rPr>
              <a:t> </a:t>
            </a:r>
            <a:r>
              <a:rPr lang="en-US" sz="1800">
                <a:latin typeface="Book Antiqua" panose="02040602050305030304" pitchFamily="18" charset="0"/>
                <a:cs typeface="Times New Roman" panose="02020603050405020304" pitchFamily="18" charset="0"/>
              </a:rPr>
              <a:t>07/12/2022</a:t>
            </a:r>
            <a:endParaRPr lang="en-GB" sz="1800" dirty="0">
              <a:latin typeface="Book Antiqua" panose="02040602050305030304" pitchFamily="18" charset="0"/>
              <a:cs typeface="Times New Roman" panose="02020603050405020304" pitchFamily="18" charset="0"/>
            </a:endParaRPr>
          </a:p>
          <a:p>
            <a:endParaRPr lang="en-US" dirty="0">
              <a:solidFill>
                <a:schemeClr val="tx1"/>
              </a:solidFill>
              <a:effectLst/>
            </a:endParaRPr>
          </a:p>
          <a:p>
            <a:endParaRPr lang="en-US" dirty="0">
              <a:solidFill>
                <a:schemeClr val="tx1"/>
              </a:solidFill>
            </a:endParaRPr>
          </a:p>
        </p:txBody>
      </p:sp>
      <p:pic>
        <p:nvPicPr>
          <p:cNvPr id="5" name="Picture 4" descr="National Manufacturing Institute Scotland (NMIS) - HVMC">
            <a:extLst>
              <a:ext uri="{FF2B5EF4-FFF2-40B4-BE49-F238E27FC236}">
                <a16:creationId xmlns:a16="http://schemas.microsoft.com/office/drawing/2014/main" id="{FB016C4B-29EE-44B5-676C-F86ABADD6C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643" y="192500"/>
            <a:ext cx="2291715" cy="714375"/>
          </a:xfrm>
          <a:prstGeom prst="rect">
            <a:avLst/>
          </a:prstGeom>
          <a:noFill/>
          <a:ln>
            <a:noFill/>
          </a:ln>
        </p:spPr>
      </p:pic>
      <p:pic>
        <p:nvPicPr>
          <p:cNvPr id="6" name="Picture 5" descr="Logo, company name&#10;&#10;Description automatically generated">
            <a:extLst>
              <a:ext uri="{FF2B5EF4-FFF2-40B4-BE49-F238E27FC236}">
                <a16:creationId xmlns:a16="http://schemas.microsoft.com/office/drawing/2014/main" id="{B86CB80E-E69B-8BED-F9C8-9900C568D1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5173" y="135487"/>
            <a:ext cx="1490304" cy="827873"/>
          </a:xfrm>
          <a:prstGeom prst="rect">
            <a:avLst/>
          </a:prstGeom>
          <a:noFill/>
          <a:ln>
            <a:noFill/>
          </a:ln>
        </p:spPr>
      </p:pic>
    </p:spTree>
    <p:extLst>
      <p:ext uri="{BB962C8B-B14F-4D97-AF65-F5344CB8AC3E}">
        <p14:creationId xmlns:p14="http://schemas.microsoft.com/office/powerpoint/2010/main" val="1907673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Data carpentry</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731143"/>
            <a:ext cx="4960595" cy="3835157"/>
          </a:xfrm>
        </p:spPr>
        <p:txBody>
          <a:bodyPr>
            <a:normAutofit/>
          </a:bodyPr>
          <a:lstStyle/>
          <a:p>
            <a:r>
              <a:rPr lang="en-GB" sz="1800" dirty="0">
                <a:latin typeface="Calibri Light" panose="020F0302020204030204" pitchFamily="34" charset="0"/>
                <a:cs typeface="Calibri Light" panose="020F0302020204030204" pitchFamily="34" charset="0"/>
              </a:rPr>
              <a:t>The figure on the right explains the strategy for the data processing to enable analysis &amp; visualization.</a:t>
            </a:r>
          </a:p>
          <a:p>
            <a:r>
              <a:rPr lang="en-GB" sz="1800" dirty="0">
                <a:latin typeface="Calibri Light" panose="020F0302020204030204" pitchFamily="34" charset="0"/>
                <a:cs typeface="Calibri Light" panose="020F0302020204030204" pitchFamily="34" charset="0"/>
              </a:rPr>
              <a:t>In our project, data processing/carpentry is the main activity and  consist of multiple appending, grouping and potentially filtering (decrease recording frequency) to reduce dataset when possible.</a:t>
            </a:r>
          </a:p>
          <a:p>
            <a:r>
              <a:rPr lang="en-GB" sz="1800" dirty="0">
                <a:latin typeface="Calibri Light" panose="020F0302020204030204" pitchFamily="34" charset="0"/>
                <a:cs typeface="Calibri Light" panose="020F0302020204030204" pitchFamily="34" charset="0"/>
              </a:rPr>
              <a:t>Few assumptions:</a:t>
            </a:r>
          </a:p>
          <a:p>
            <a:pPr lvl="1"/>
            <a:r>
              <a:rPr lang="en-GB" sz="1800" dirty="0">
                <a:latin typeface="Calibri Light" panose="020F0302020204030204" pitchFamily="34" charset="0"/>
                <a:cs typeface="Calibri Light" panose="020F0302020204030204" pitchFamily="34" charset="0"/>
              </a:rPr>
              <a:t>we have discarded lines with errors (&lt; 0.00002% approx.)</a:t>
            </a:r>
          </a:p>
          <a:p>
            <a:pPr lvl="1"/>
            <a:r>
              <a:rPr lang="en-GB" sz="1800" dirty="0">
                <a:latin typeface="Calibri Light" panose="020F0302020204030204" pitchFamily="34" charset="0"/>
                <a:cs typeface="Calibri Light" panose="020F0302020204030204" pitchFamily="34" charset="0"/>
              </a:rPr>
              <a:t>We have use interpolation to calculate values for intermediate time stamp.</a:t>
            </a:r>
          </a:p>
          <a:p>
            <a:pPr marL="0" indent="0">
              <a:buNone/>
            </a:pPr>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10</a:t>
            </a:fld>
            <a:endParaRPr lang="en-GB" sz="1200" dirty="0">
              <a:solidFill>
                <a:schemeClr val="tx1">
                  <a:lumMod val="65000"/>
                  <a:lumOff val="35000"/>
                </a:schemeClr>
              </a:solidFill>
            </a:endParaRPr>
          </a:p>
        </p:txBody>
      </p:sp>
      <p:graphicFrame>
        <p:nvGraphicFramePr>
          <p:cNvPr id="10" name="Diagram 9">
            <a:extLst>
              <a:ext uri="{FF2B5EF4-FFF2-40B4-BE49-F238E27FC236}">
                <a16:creationId xmlns:a16="http://schemas.microsoft.com/office/drawing/2014/main" id="{25A5D7E5-63C6-1FE9-FA1F-98B75C577748}"/>
              </a:ext>
            </a:extLst>
          </p:cNvPr>
          <p:cNvGraphicFramePr/>
          <p:nvPr>
            <p:extLst>
              <p:ext uri="{D42A27DB-BD31-4B8C-83A1-F6EECF244321}">
                <p14:modId xmlns:p14="http://schemas.microsoft.com/office/powerpoint/2010/main" val="2870239774"/>
              </p:ext>
            </p:extLst>
          </p:nvPr>
        </p:nvGraphicFramePr>
        <p:xfrm>
          <a:off x="5891813" y="365125"/>
          <a:ext cx="5486400" cy="5166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5E6D6BB0-9BDE-4A80-87E9-6002A8C94375}"/>
              </a:ext>
            </a:extLst>
          </p:cNvPr>
          <p:cNvSpPr txBox="1"/>
          <p:nvPr/>
        </p:nvSpPr>
        <p:spPr>
          <a:xfrm>
            <a:off x="6379390" y="5610685"/>
            <a:ext cx="4913007"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Strategy for the data processing.</a:t>
            </a:r>
          </a:p>
        </p:txBody>
      </p:sp>
    </p:spTree>
    <p:extLst>
      <p:ext uri="{BB962C8B-B14F-4D97-AF65-F5344CB8AC3E}">
        <p14:creationId xmlns:p14="http://schemas.microsoft.com/office/powerpoint/2010/main" val="321233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Data carpentry</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491446"/>
            <a:ext cx="4179360" cy="3915055"/>
          </a:xfrm>
        </p:spPr>
        <p:txBody>
          <a:bodyPr>
            <a:normAutofit/>
          </a:bodyPr>
          <a:lstStyle/>
          <a:p>
            <a:r>
              <a:rPr lang="en-GB" sz="1800" dirty="0">
                <a:latin typeface="Calibri Light" panose="020F0302020204030204" pitchFamily="34" charset="0"/>
                <a:cs typeface="Calibri Light" panose="020F0302020204030204" pitchFamily="34" charset="0"/>
              </a:rPr>
              <a:t>All the data processing steps are well documented within the data processing Jupyter notebook.</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The initial raw dataset consists of:</a:t>
            </a:r>
          </a:p>
          <a:p>
            <a:pPr marL="0" indent="0">
              <a:buNone/>
            </a:pPr>
            <a:r>
              <a:rPr lang="en-GB" sz="1800" b="1" dirty="0">
                <a:latin typeface="Calibri Light" panose="020F0302020204030204" pitchFamily="34" charset="0"/>
                <a:cs typeface="Calibri Light" panose="020F0302020204030204" pitchFamily="34" charset="0"/>
              </a:rPr>
              <a:t>1645 csv files with a total size of 5.71 GB</a:t>
            </a:r>
          </a:p>
          <a:p>
            <a:r>
              <a:rPr lang="en-GB" sz="1800" dirty="0">
                <a:latin typeface="Calibri Light" panose="020F0302020204030204" pitchFamily="34" charset="0"/>
                <a:cs typeface="Calibri Light" panose="020F0302020204030204" pitchFamily="34" charset="0"/>
              </a:rPr>
              <a:t>The final clean dataset consists of:</a:t>
            </a:r>
          </a:p>
          <a:p>
            <a:pPr marL="0" indent="0">
              <a:buNone/>
            </a:pPr>
            <a:r>
              <a:rPr lang="en-GB" sz="1800" b="1" dirty="0">
                <a:latin typeface="Calibri Light" panose="020F0302020204030204" pitchFamily="34" charset="0"/>
                <a:cs typeface="Calibri Light" panose="020F0302020204030204" pitchFamily="34" charset="0"/>
              </a:rPr>
              <a:t>Single Dataframe (Pickled pkl file) of 90.1 MB</a:t>
            </a:r>
          </a:p>
          <a:p>
            <a:pPr marL="0" indent="0">
              <a:buNone/>
            </a:pPr>
            <a:endParaRPr lang="en-GB" sz="1800" b="1" dirty="0">
              <a:latin typeface="Calibri Light" panose="020F0302020204030204" pitchFamily="34" charset="0"/>
              <a:cs typeface="Calibri Light" panose="020F0302020204030204" pitchFamily="34" charset="0"/>
            </a:endParaRPr>
          </a:p>
          <a:p>
            <a:pPr marL="0" indent="0">
              <a:buNone/>
            </a:pPr>
            <a:r>
              <a:rPr lang="en-GB" sz="1800" b="1" dirty="0">
                <a:latin typeface="Calibri Light" panose="020F0302020204030204" pitchFamily="34" charset="0"/>
                <a:cs typeface="Calibri Light" panose="020F0302020204030204" pitchFamily="34" charset="0"/>
              </a:rPr>
              <a:t>~ 98.5% size reduction</a:t>
            </a: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11</a:t>
            </a:fld>
            <a:endParaRPr lang="en-GB" sz="1200" dirty="0">
              <a:solidFill>
                <a:schemeClr val="tx1">
                  <a:lumMod val="65000"/>
                  <a:lumOff val="35000"/>
                </a:schemeClr>
              </a:solidFill>
            </a:endParaRPr>
          </a:p>
        </p:txBody>
      </p:sp>
      <p:sp>
        <p:nvSpPr>
          <p:cNvPr id="7" name="TextBox 6">
            <a:extLst>
              <a:ext uri="{FF2B5EF4-FFF2-40B4-BE49-F238E27FC236}">
                <a16:creationId xmlns:a16="http://schemas.microsoft.com/office/drawing/2014/main" id="{892AD3E0-DA2D-E202-2BAD-1C39C5359BDA}"/>
              </a:ext>
            </a:extLst>
          </p:cNvPr>
          <p:cNvSpPr txBox="1"/>
          <p:nvPr/>
        </p:nvSpPr>
        <p:spPr>
          <a:xfrm>
            <a:off x="5970128" y="5576388"/>
            <a:ext cx="4913007"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Format of the final combined Pandas data frame.</a:t>
            </a:r>
          </a:p>
        </p:txBody>
      </p:sp>
      <p:pic>
        <p:nvPicPr>
          <p:cNvPr id="8" name="Picture 7">
            <a:extLst>
              <a:ext uri="{FF2B5EF4-FFF2-40B4-BE49-F238E27FC236}">
                <a16:creationId xmlns:a16="http://schemas.microsoft.com/office/drawing/2014/main" id="{0F1CDDEE-C9F5-F16B-46E3-723DFE4CA42E}"/>
              </a:ext>
            </a:extLst>
          </p:cNvPr>
          <p:cNvPicPr>
            <a:picLocks noChangeAspect="1"/>
          </p:cNvPicPr>
          <p:nvPr/>
        </p:nvPicPr>
        <p:blipFill>
          <a:blip r:embed="rId2"/>
          <a:stretch>
            <a:fillRect/>
          </a:stretch>
        </p:blipFill>
        <p:spPr>
          <a:xfrm>
            <a:off x="4758545" y="563572"/>
            <a:ext cx="7048304" cy="4976089"/>
          </a:xfrm>
          <a:prstGeom prst="rect">
            <a:avLst/>
          </a:prstGeom>
        </p:spPr>
      </p:pic>
    </p:spTree>
    <p:extLst>
      <p:ext uri="{BB962C8B-B14F-4D97-AF65-F5344CB8AC3E}">
        <p14:creationId xmlns:p14="http://schemas.microsoft.com/office/powerpoint/2010/main" val="285012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543560" y="365125"/>
            <a:ext cx="594135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864313"/>
            <a:ext cx="6283368" cy="3764132"/>
          </a:xfrm>
        </p:spPr>
        <p:txBody>
          <a:bodyPr>
            <a:normAutofit/>
          </a:bodyPr>
          <a:lstStyle/>
          <a:p>
            <a:r>
              <a:rPr lang="en-GB" sz="1800" dirty="0">
                <a:latin typeface="Calibri Light" panose="020F0302020204030204" pitchFamily="34" charset="0"/>
                <a:cs typeface="Calibri Light" panose="020F0302020204030204" pitchFamily="34" charset="0"/>
              </a:rPr>
              <a:t>For this particular project, the data analysis will consist on various curve smoothing, create calculated tags with moving average, automatic detection of faulty sensors, etc…</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We are also planning to carry out some calculation to estimate gas consumption for a selected period.</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The main objective was to test out various plotting libraries which works well to visualise long time series.</a:t>
            </a: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12</a:t>
            </a:fld>
            <a:endParaRPr lang="en-GB" sz="1200" dirty="0">
              <a:solidFill>
                <a:schemeClr val="tx1">
                  <a:lumMod val="65000"/>
                  <a:lumOff val="35000"/>
                </a:schemeClr>
              </a:solidFill>
            </a:endParaRPr>
          </a:p>
        </p:txBody>
      </p:sp>
      <p:sp>
        <p:nvSpPr>
          <p:cNvPr id="7" name="TextBox 6">
            <a:extLst>
              <a:ext uri="{FF2B5EF4-FFF2-40B4-BE49-F238E27FC236}">
                <a16:creationId xmlns:a16="http://schemas.microsoft.com/office/drawing/2014/main" id="{892AD3E0-DA2D-E202-2BAD-1C39C5359BDA}"/>
              </a:ext>
            </a:extLst>
          </p:cNvPr>
          <p:cNvSpPr txBox="1"/>
          <p:nvPr/>
        </p:nvSpPr>
        <p:spPr>
          <a:xfrm>
            <a:off x="6822821" y="6072969"/>
            <a:ext cx="4913007"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Strategy for the data analysis and visualisation</a:t>
            </a:r>
          </a:p>
        </p:txBody>
      </p:sp>
      <p:graphicFrame>
        <p:nvGraphicFramePr>
          <p:cNvPr id="5" name="Diagram 4">
            <a:extLst>
              <a:ext uri="{FF2B5EF4-FFF2-40B4-BE49-F238E27FC236}">
                <a16:creationId xmlns:a16="http://schemas.microsoft.com/office/drawing/2014/main" id="{FD69E5C3-0853-11D6-C174-5A6BFFD0CD31}"/>
              </a:ext>
            </a:extLst>
          </p:cNvPr>
          <p:cNvGraphicFramePr/>
          <p:nvPr>
            <p:extLst>
              <p:ext uri="{D42A27DB-BD31-4B8C-83A1-F6EECF244321}">
                <p14:modId xmlns:p14="http://schemas.microsoft.com/office/powerpoint/2010/main" val="2125227411"/>
              </p:ext>
            </p:extLst>
          </p:nvPr>
        </p:nvGraphicFramePr>
        <p:xfrm>
          <a:off x="6862439" y="160938"/>
          <a:ext cx="4842541" cy="585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267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543560" y="365125"/>
            <a:ext cx="594135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864313"/>
            <a:ext cx="6283368" cy="3764132"/>
          </a:xfrm>
        </p:spPr>
        <p:txBody>
          <a:bodyPr>
            <a:normAutofit/>
          </a:bodyPr>
          <a:lstStyle/>
          <a:p>
            <a:r>
              <a:rPr lang="en-GB" sz="1800" dirty="0">
                <a:latin typeface="Calibri Light" panose="020F0302020204030204" pitchFamily="34" charset="0"/>
                <a:cs typeface="Calibri Light" panose="020F0302020204030204" pitchFamily="34" charset="0"/>
              </a:rPr>
              <a:t>The figure on the right shows all the subplots for all the sensors over the whole duration of the heat treatment.</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Most of them represent temperature sensors, pressure sensors, flowrate sensors, equipment usage, etc…</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It is a good initial step to look at the overall process data and identify any faults or strange behaviours.</a:t>
            </a:r>
          </a:p>
          <a:p>
            <a:endParaRPr lang="en-GB" sz="1800" dirty="0">
              <a:latin typeface="Calibri Light" panose="020F0302020204030204" pitchFamily="34" charset="0"/>
              <a:cs typeface="Calibri Light" panose="020F0302020204030204" pitchFamily="34" charset="0"/>
            </a:endParaRP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13</a:t>
            </a:fld>
            <a:endParaRPr lang="en-GB" sz="1200" dirty="0">
              <a:solidFill>
                <a:schemeClr val="tx1">
                  <a:lumMod val="65000"/>
                  <a:lumOff val="35000"/>
                </a:schemeClr>
              </a:solidFill>
            </a:endParaRPr>
          </a:p>
        </p:txBody>
      </p:sp>
      <p:pic>
        <p:nvPicPr>
          <p:cNvPr id="1027" name="Picture 3">
            <a:extLst>
              <a:ext uri="{FF2B5EF4-FFF2-40B4-BE49-F238E27FC236}">
                <a16:creationId xmlns:a16="http://schemas.microsoft.com/office/drawing/2014/main" id="{AB39ECE6-147E-BBE2-EC1A-398700ED3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854" y="-1"/>
            <a:ext cx="4802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7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402559" y="0"/>
            <a:ext cx="1178944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402559" y="1176112"/>
            <a:ext cx="11608928" cy="1824539"/>
          </a:xfrm>
        </p:spPr>
        <p:txBody>
          <a:bodyPr>
            <a:normAutofit/>
          </a:bodyPr>
          <a:lstStyle/>
          <a:p>
            <a:r>
              <a:rPr lang="en-GB" sz="1800" dirty="0">
                <a:latin typeface="Calibri Light" panose="020F0302020204030204" pitchFamily="34" charset="0"/>
                <a:cs typeface="Calibri Light" panose="020F0302020204030204" pitchFamily="34" charset="0"/>
              </a:rPr>
              <a:t>The figure below on the left represents the temperature of Thermocouple 10 (centre of the grid) over the whole heat treatment duration and is plotted using the NBAGG tool which allows to zoom in.</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On the right below, we are looking at the data within 1h30 frame (red rectangle) corresponding to the unloading and loading of a new part (i.e. two consecutive door openings).</a:t>
            </a:r>
          </a:p>
          <a:p>
            <a:endParaRPr lang="en-GB" sz="1800" dirty="0">
              <a:latin typeface="Calibri Light" panose="020F0302020204030204" pitchFamily="34" charset="0"/>
              <a:cs typeface="Calibri Light" panose="020F0302020204030204" pitchFamily="34" charset="0"/>
            </a:endParaRP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14</a:t>
            </a:fld>
            <a:endParaRPr lang="en-GB" sz="1200" dirty="0">
              <a:solidFill>
                <a:schemeClr val="tx1">
                  <a:lumMod val="65000"/>
                  <a:lumOff val="35000"/>
                </a:schemeClr>
              </a:solidFill>
            </a:endParaRPr>
          </a:p>
        </p:txBody>
      </p:sp>
      <p:pic>
        <p:nvPicPr>
          <p:cNvPr id="6" name="Picture 5">
            <a:extLst>
              <a:ext uri="{FF2B5EF4-FFF2-40B4-BE49-F238E27FC236}">
                <a16:creationId xmlns:a16="http://schemas.microsoft.com/office/drawing/2014/main" id="{3689B165-D792-AE38-0002-6AFABC915CCC}"/>
              </a:ext>
            </a:extLst>
          </p:cNvPr>
          <p:cNvPicPr>
            <a:picLocks noChangeAspect="1"/>
          </p:cNvPicPr>
          <p:nvPr/>
        </p:nvPicPr>
        <p:blipFill>
          <a:blip r:embed="rId2"/>
          <a:stretch>
            <a:fillRect/>
          </a:stretch>
        </p:blipFill>
        <p:spPr>
          <a:xfrm>
            <a:off x="420315" y="3021502"/>
            <a:ext cx="4364750" cy="3718120"/>
          </a:xfrm>
          <a:prstGeom prst="rect">
            <a:avLst/>
          </a:prstGeom>
        </p:spPr>
      </p:pic>
      <p:pic>
        <p:nvPicPr>
          <p:cNvPr id="8" name="Picture 7">
            <a:extLst>
              <a:ext uri="{FF2B5EF4-FFF2-40B4-BE49-F238E27FC236}">
                <a16:creationId xmlns:a16="http://schemas.microsoft.com/office/drawing/2014/main" id="{277EFAB4-BB0B-B574-F9D0-58A722CDA81C}"/>
              </a:ext>
            </a:extLst>
          </p:cNvPr>
          <p:cNvPicPr>
            <a:picLocks noChangeAspect="1"/>
          </p:cNvPicPr>
          <p:nvPr/>
        </p:nvPicPr>
        <p:blipFill>
          <a:blip r:embed="rId3"/>
          <a:stretch>
            <a:fillRect/>
          </a:stretch>
        </p:blipFill>
        <p:spPr>
          <a:xfrm>
            <a:off x="6459837" y="3021501"/>
            <a:ext cx="4364750" cy="3720327"/>
          </a:xfrm>
          <a:prstGeom prst="rect">
            <a:avLst/>
          </a:prstGeom>
        </p:spPr>
      </p:pic>
      <p:sp>
        <p:nvSpPr>
          <p:cNvPr id="9" name="Rectangle 8">
            <a:extLst>
              <a:ext uri="{FF2B5EF4-FFF2-40B4-BE49-F238E27FC236}">
                <a16:creationId xmlns:a16="http://schemas.microsoft.com/office/drawing/2014/main" id="{55445D21-CC14-5276-B829-3F1CE0AB2200}"/>
              </a:ext>
            </a:extLst>
          </p:cNvPr>
          <p:cNvSpPr/>
          <p:nvPr/>
        </p:nvSpPr>
        <p:spPr>
          <a:xfrm>
            <a:off x="2991775" y="3697551"/>
            <a:ext cx="71022" cy="5992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01507CD9-8996-5C88-702E-9D4AE4DA2A21}"/>
              </a:ext>
            </a:extLst>
          </p:cNvPr>
          <p:cNvCxnSpPr>
            <a:cxnSpLocks/>
          </p:cNvCxnSpPr>
          <p:nvPr/>
        </p:nvCxnSpPr>
        <p:spPr>
          <a:xfrm>
            <a:off x="3062797" y="3697551"/>
            <a:ext cx="33970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54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402559" y="0"/>
            <a:ext cx="1178944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7608158" y="1087114"/>
            <a:ext cx="4415161" cy="4940824"/>
          </a:xfrm>
        </p:spPr>
        <p:txBody>
          <a:bodyPr>
            <a:normAutofit/>
          </a:bodyPr>
          <a:lstStyle/>
          <a:p>
            <a:r>
              <a:rPr lang="en-GB" sz="1800" dirty="0">
                <a:latin typeface="Calibri Light" panose="020F0302020204030204" pitchFamily="34" charset="0"/>
                <a:cs typeface="Calibri Light" panose="020F0302020204030204" pitchFamily="34" charset="0"/>
              </a:rPr>
              <a:t>This graph on the left shows the temperature profile of various thermocouples located in between the refractory wall layers.</a:t>
            </a:r>
          </a:p>
          <a:p>
            <a:r>
              <a:rPr lang="en-GB" sz="1800" dirty="0">
                <a:latin typeface="Calibri Light" panose="020F0302020204030204" pitchFamily="34" charset="0"/>
                <a:cs typeface="Calibri Light" panose="020F0302020204030204" pitchFamily="34" charset="0"/>
              </a:rPr>
              <a:t>This is useful to check if the furnace has reach a steady state as it usually take a couple of days to heat up refractory compared to few hours to heat up the useful zone of the furnace.</a:t>
            </a:r>
          </a:p>
          <a:p>
            <a:r>
              <a:rPr lang="en-GB" sz="1800" dirty="0">
                <a:latin typeface="Calibri Light" panose="020F0302020204030204" pitchFamily="34" charset="0"/>
                <a:cs typeface="Calibri Light" panose="020F0302020204030204" pitchFamily="34" charset="0"/>
              </a:rPr>
              <a:t>It is also a good way to check any thermocouple failure. This will be discussed later.</a:t>
            </a:r>
          </a:p>
          <a:p>
            <a:r>
              <a:rPr lang="en-GB" sz="1800" dirty="0">
                <a:latin typeface="Calibri Light" panose="020F0302020204030204" pitchFamily="34" charset="0"/>
                <a:cs typeface="Calibri Light" panose="020F0302020204030204" pitchFamily="34" charset="0"/>
              </a:rPr>
              <a:t>Door openings can also be easily spotted looking at Thermocouple 10 which is located in the middle of the grid.</a:t>
            </a:r>
          </a:p>
          <a:p>
            <a:endParaRPr lang="en-GB" sz="1800" dirty="0">
              <a:latin typeface="Calibri Light" panose="020F0302020204030204" pitchFamily="34" charset="0"/>
              <a:cs typeface="Calibri Light" panose="020F0302020204030204" pitchFamily="34" charset="0"/>
            </a:endParaRPr>
          </a:p>
          <a:p>
            <a:endParaRPr lang="en-GB" sz="1800" dirty="0">
              <a:latin typeface="Calibri Light" panose="020F0302020204030204" pitchFamily="34" charset="0"/>
              <a:cs typeface="Calibri Light" panose="020F0302020204030204" pitchFamily="34" charset="0"/>
            </a:endParaRP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15</a:t>
            </a:fld>
            <a:endParaRPr lang="en-GB" sz="1200" dirty="0">
              <a:solidFill>
                <a:schemeClr val="tx1">
                  <a:lumMod val="65000"/>
                  <a:lumOff val="35000"/>
                </a:schemeClr>
              </a:solidFill>
            </a:endParaRPr>
          </a:p>
        </p:txBody>
      </p:sp>
      <p:pic>
        <p:nvPicPr>
          <p:cNvPr id="7" name="Picture 6">
            <a:extLst>
              <a:ext uri="{FF2B5EF4-FFF2-40B4-BE49-F238E27FC236}">
                <a16:creationId xmlns:a16="http://schemas.microsoft.com/office/drawing/2014/main" id="{7341B5AD-AFF2-8D71-2040-048A1F27C8A4}"/>
              </a:ext>
            </a:extLst>
          </p:cNvPr>
          <p:cNvPicPr>
            <a:picLocks noChangeAspect="1"/>
          </p:cNvPicPr>
          <p:nvPr/>
        </p:nvPicPr>
        <p:blipFill>
          <a:blip r:embed="rId2"/>
          <a:stretch>
            <a:fillRect/>
          </a:stretch>
        </p:blipFill>
        <p:spPr>
          <a:xfrm>
            <a:off x="396692" y="1049823"/>
            <a:ext cx="6918508" cy="5299451"/>
          </a:xfrm>
          <a:prstGeom prst="rect">
            <a:avLst/>
          </a:prstGeom>
        </p:spPr>
      </p:pic>
      <p:sp>
        <p:nvSpPr>
          <p:cNvPr id="10" name="TextBox 9">
            <a:extLst>
              <a:ext uri="{FF2B5EF4-FFF2-40B4-BE49-F238E27FC236}">
                <a16:creationId xmlns:a16="http://schemas.microsoft.com/office/drawing/2014/main" id="{6E98D7F0-7678-37D3-2104-1275B352BC13}"/>
              </a:ext>
            </a:extLst>
          </p:cNvPr>
          <p:cNvSpPr txBox="1"/>
          <p:nvPr/>
        </p:nvSpPr>
        <p:spPr>
          <a:xfrm>
            <a:off x="1182993" y="6330421"/>
            <a:ext cx="4913007" cy="523220"/>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Temperature profile from thermocouples located in each layer of the refractory wall (sandwich structure)</a:t>
            </a:r>
          </a:p>
        </p:txBody>
      </p:sp>
    </p:spTree>
    <p:extLst>
      <p:ext uri="{BB962C8B-B14F-4D97-AF65-F5344CB8AC3E}">
        <p14:creationId xmlns:p14="http://schemas.microsoft.com/office/powerpoint/2010/main" val="2300301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402559" y="0"/>
            <a:ext cx="1178944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233880" y="2422374"/>
            <a:ext cx="11526572" cy="3376366"/>
          </a:xfrm>
        </p:spPr>
        <p:txBody>
          <a:bodyPr>
            <a:normAutofit/>
          </a:bodyPr>
          <a:lstStyle/>
          <a:p>
            <a:r>
              <a:rPr lang="en-GB" sz="1600" dirty="0">
                <a:latin typeface="Calibri Light" panose="020F0302020204030204" pitchFamily="34" charset="0"/>
                <a:cs typeface="Calibri Light" panose="020F0302020204030204" pitchFamily="34" charset="0"/>
              </a:rPr>
              <a:t>The line of code above allows us to detect any faulty temperature sensors (looking at negative value and value above 1500 </a:t>
            </a:r>
            <a:r>
              <a:rPr lang="en-GB" sz="1600" dirty="0" err="1">
                <a:latin typeface="Calibri Light" panose="020F0302020204030204" pitchFamily="34" charset="0"/>
                <a:cs typeface="Calibri Light" panose="020F0302020204030204" pitchFamily="34" charset="0"/>
              </a:rPr>
              <a:t>degC</a:t>
            </a:r>
            <a:r>
              <a:rPr lang="en-GB" sz="1600" dirty="0">
                <a:latin typeface="Calibri Light" panose="020F0302020204030204" pitchFamily="34" charset="0"/>
                <a:cs typeface="Calibri Light" panose="020F0302020204030204" pitchFamily="34" charset="0"/>
              </a:rPr>
              <a:t>). This is quite common to have thermocouple failure in furnaces.</a:t>
            </a:r>
          </a:p>
          <a:p>
            <a:r>
              <a:rPr lang="en-GB" sz="1600" dirty="0">
                <a:latin typeface="Calibri Light" panose="020F0302020204030204" pitchFamily="34" charset="0"/>
                <a:cs typeface="Calibri Light" panose="020F0302020204030204" pitchFamily="34" charset="0"/>
              </a:rPr>
              <a:t>TC_05 and TC_08 became faulty during this test as seen in the earlier graph</a:t>
            </a:r>
          </a:p>
          <a:p>
            <a:endParaRPr lang="en-GB" sz="1600" dirty="0">
              <a:latin typeface="Calibri Light" panose="020F0302020204030204" pitchFamily="34" charset="0"/>
              <a:cs typeface="Calibri Light" panose="020F0302020204030204" pitchFamily="34" charset="0"/>
            </a:endParaRPr>
          </a:p>
          <a:p>
            <a:endParaRPr lang="en-GB" sz="1600" dirty="0">
              <a:latin typeface="Calibri Light" panose="020F0302020204030204" pitchFamily="34" charset="0"/>
              <a:cs typeface="Calibri Light" panose="020F0302020204030204" pitchFamily="34" charset="0"/>
            </a:endParaRPr>
          </a:p>
          <a:p>
            <a:endParaRPr lang="en-GB" sz="1600" dirty="0">
              <a:latin typeface="Calibri Light" panose="020F0302020204030204" pitchFamily="34" charset="0"/>
              <a:cs typeface="Calibri Light" panose="020F0302020204030204" pitchFamily="34" charset="0"/>
            </a:endParaRPr>
          </a:p>
          <a:p>
            <a:r>
              <a:rPr lang="en-GB" sz="1600" dirty="0">
                <a:latin typeface="Calibri Light" panose="020F0302020204030204" pitchFamily="34" charset="0"/>
                <a:cs typeface="Calibri Light" panose="020F0302020204030204" pitchFamily="34" charset="0"/>
              </a:rPr>
              <a:t>In term of gas consumption analysis, I have used the </a:t>
            </a:r>
            <a:r>
              <a:rPr lang="en-GB" sz="1600" dirty="0" err="1">
                <a:latin typeface="Calibri Light" panose="020F0302020204030204" pitchFamily="34" charset="0"/>
                <a:cs typeface="Calibri Light" panose="020F0302020204030204" pitchFamily="34" charset="0"/>
              </a:rPr>
              <a:t>Trapz</a:t>
            </a:r>
            <a:r>
              <a:rPr lang="en-GB" sz="1600" dirty="0">
                <a:latin typeface="Calibri Light" panose="020F0302020204030204" pitchFamily="34" charset="0"/>
                <a:cs typeface="Calibri Light" panose="020F0302020204030204" pitchFamily="34" charset="0"/>
              </a:rPr>
              <a:t> method in </a:t>
            </a:r>
            <a:r>
              <a:rPr lang="en-GB" sz="1600" dirty="0" err="1">
                <a:latin typeface="Calibri Light" panose="020F0302020204030204" pitchFamily="34" charset="0"/>
                <a:cs typeface="Calibri Light" panose="020F0302020204030204" pitchFamily="34" charset="0"/>
              </a:rPr>
              <a:t>Numpy</a:t>
            </a:r>
            <a:r>
              <a:rPr lang="en-GB" sz="1600" dirty="0">
                <a:latin typeface="Calibri Light" panose="020F0302020204030204" pitchFamily="34" charset="0"/>
                <a:cs typeface="Calibri Light" panose="020F0302020204030204" pitchFamily="34" charset="0"/>
              </a:rPr>
              <a:t> to calculate area under curve of Figure 15 (top). I was surprised and reassured that the integration of the raw data and smooth/filtered data give almost exactly the same result: 2401.97 m</a:t>
            </a:r>
            <a:r>
              <a:rPr lang="en-GB" sz="1600" baseline="30000" dirty="0">
                <a:latin typeface="Calibri Light" panose="020F0302020204030204" pitchFamily="34" charset="0"/>
                <a:cs typeface="Calibri Light" panose="020F0302020204030204" pitchFamily="34" charset="0"/>
              </a:rPr>
              <a:t>3</a:t>
            </a:r>
            <a:r>
              <a:rPr lang="en-GB" sz="1600" dirty="0">
                <a:latin typeface="Calibri Light" panose="020F0302020204030204" pitchFamily="34" charset="0"/>
                <a:cs typeface="Calibri Light" panose="020F0302020204030204" pitchFamily="34" charset="0"/>
              </a:rPr>
              <a:t>. This is detailed in the notebook.</a:t>
            </a:r>
          </a:p>
          <a:p>
            <a:r>
              <a:rPr lang="en-GB" sz="1600" dirty="0">
                <a:latin typeface="Calibri Light" panose="020F0302020204030204" pitchFamily="34" charset="0"/>
                <a:cs typeface="Calibri Light" panose="020F0302020204030204" pitchFamily="34" charset="0"/>
              </a:rPr>
              <a:t>A future work would be to tie in gas flowrate with calorific value on the day to get an estimate of the energy used rather than a volume of gas. The calorific values are usually provided every month by the energy supplier </a:t>
            </a: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16</a:t>
            </a:fld>
            <a:endParaRPr lang="en-GB" sz="1200" dirty="0">
              <a:solidFill>
                <a:schemeClr val="tx1">
                  <a:lumMod val="65000"/>
                  <a:lumOff val="35000"/>
                </a:schemeClr>
              </a:solidFill>
            </a:endParaRPr>
          </a:p>
        </p:txBody>
      </p:sp>
      <p:sp>
        <p:nvSpPr>
          <p:cNvPr id="10" name="TextBox 9">
            <a:extLst>
              <a:ext uri="{FF2B5EF4-FFF2-40B4-BE49-F238E27FC236}">
                <a16:creationId xmlns:a16="http://schemas.microsoft.com/office/drawing/2014/main" id="{6E98D7F0-7678-37D3-2104-1275B352BC13}"/>
              </a:ext>
            </a:extLst>
          </p:cNvPr>
          <p:cNvSpPr txBox="1"/>
          <p:nvPr/>
        </p:nvSpPr>
        <p:spPr>
          <a:xfrm>
            <a:off x="1182993" y="6330421"/>
            <a:ext cx="4913007" cy="523220"/>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Temperature profile from thermocouples located in each layer of the refractory wall (sandwich structure)</a:t>
            </a:r>
          </a:p>
        </p:txBody>
      </p:sp>
      <p:pic>
        <p:nvPicPr>
          <p:cNvPr id="5" name="Picture 4" descr="A picture containing graphical user interface&#10;&#10;Description automatically generated">
            <a:extLst>
              <a:ext uri="{FF2B5EF4-FFF2-40B4-BE49-F238E27FC236}">
                <a16:creationId xmlns:a16="http://schemas.microsoft.com/office/drawing/2014/main" id="{011257C4-F2E7-63B7-D461-41BD4B004244}"/>
              </a:ext>
            </a:extLst>
          </p:cNvPr>
          <p:cNvPicPr>
            <a:picLocks noChangeAspect="1"/>
          </p:cNvPicPr>
          <p:nvPr/>
        </p:nvPicPr>
        <p:blipFill>
          <a:blip r:embed="rId2"/>
          <a:stretch>
            <a:fillRect/>
          </a:stretch>
        </p:blipFill>
        <p:spPr>
          <a:xfrm>
            <a:off x="152400" y="995889"/>
            <a:ext cx="9506505" cy="1450351"/>
          </a:xfrm>
          <a:prstGeom prst="rect">
            <a:avLst/>
          </a:prstGeom>
        </p:spPr>
      </p:pic>
      <p:pic>
        <p:nvPicPr>
          <p:cNvPr id="8" name="Picture 7">
            <a:extLst>
              <a:ext uri="{FF2B5EF4-FFF2-40B4-BE49-F238E27FC236}">
                <a16:creationId xmlns:a16="http://schemas.microsoft.com/office/drawing/2014/main" id="{AB9CC150-46C9-346E-FCFE-154D0F9B26D2}"/>
              </a:ext>
            </a:extLst>
          </p:cNvPr>
          <p:cNvPicPr>
            <a:picLocks noChangeAspect="1"/>
          </p:cNvPicPr>
          <p:nvPr/>
        </p:nvPicPr>
        <p:blipFill>
          <a:blip r:embed="rId3"/>
          <a:stretch>
            <a:fillRect/>
          </a:stretch>
        </p:blipFill>
        <p:spPr>
          <a:xfrm>
            <a:off x="206720" y="3775688"/>
            <a:ext cx="8466554" cy="548688"/>
          </a:xfrm>
          <a:prstGeom prst="rect">
            <a:avLst/>
          </a:prstGeom>
        </p:spPr>
      </p:pic>
    </p:spTree>
    <p:extLst>
      <p:ext uri="{BB962C8B-B14F-4D97-AF65-F5344CB8AC3E}">
        <p14:creationId xmlns:p14="http://schemas.microsoft.com/office/powerpoint/2010/main" val="366341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402559" y="0"/>
            <a:ext cx="1178944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319591" y="1136342"/>
            <a:ext cx="7393609" cy="4492102"/>
          </a:xfrm>
        </p:spPr>
        <p:txBody>
          <a:bodyPr>
            <a:normAutofit/>
          </a:bodyPr>
          <a:lstStyle/>
          <a:p>
            <a:r>
              <a:rPr lang="en-GB" sz="1800" dirty="0">
                <a:latin typeface="Calibri Light" panose="020F0302020204030204" pitchFamily="34" charset="0"/>
                <a:cs typeface="Calibri Light" panose="020F0302020204030204" pitchFamily="34" charset="0"/>
              </a:rPr>
              <a:t>The graphs on the right represent the oxygen concentration and corresponding gas consumption when we set the burners at different air to fuel ratio. The targeted oxygen concentrations were: 0.5, 2, 4 and 8%.</a:t>
            </a:r>
          </a:p>
          <a:p>
            <a:r>
              <a:rPr lang="en-GB" sz="1800" dirty="0">
                <a:latin typeface="Calibri Light" panose="020F0302020204030204" pitchFamily="34" charset="0"/>
                <a:cs typeface="Calibri Light" panose="020F0302020204030204" pitchFamily="34" charset="0"/>
              </a:rPr>
              <a:t>It is interesting to see that the higher the air excess, higher is the gas consumption which is logical. To help with the visualisation, I decided to use the uniform_filter1D function to smooth the data. The data change very rapidly due to way the furnace is running with burners on and off.</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In future, I would like to try to do some machine learning to correlate the following sensor data:</a:t>
            </a:r>
          </a:p>
          <a:p>
            <a:pPr marL="457200" lvl="1" indent="0">
              <a:buNone/>
            </a:pPr>
            <a:r>
              <a:rPr lang="en-GB" sz="1600" dirty="0">
                <a:latin typeface="Calibri Light" panose="020F0302020204030204" pitchFamily="34" charset="0"/>
                <a:cs typeface="Calibri Light" panose="020F0302020204030204" pitchFamily="34" charset="0"/>
              </a:rPr>
              <a:t>•	Oxygen concentration (FURNACE_0126_341_04_O2)</a:t>
            </a:r>
          </a:p>
          <a:p>
            <a:pPr marL="457200" lvl="1" indent="0">
              <a:buNone/>
            </a:pPr>
            <a:r>
              <a:rPr lang="en-GB" sz="1600" dirty="0">
                <a:latin typeface="Calibri Light" panose="020F0302020204030204" pitchFamily="34" charset="0"/>
                <a:cs typeface="Calibri Light" panose="020F0302020204030204" pitchFamily="34" charset="0"/>
              </a:rPr>
              <a:t>•	Pressure (FURNACE_PID_FURNACE_PRESSURE_PV)</a:t>
            </a:r>
          </a:p>
          <a:p>
            <a:pPr marL="457200" lvl="1" indent="0">
              <a:buNone/>
            </a:pPr>
            <a:r>
              <a:rPr lang="en-GB" sz="1600" dirty="0">
                <a:latin typeface="Calibri Light" panose="020F0302020204030204" pitchFamily="34" charset="0"/>
                <a:cs typeface="Calibri Light" panose="020F0302020204030204" pitchFamily="34" charset="0"/>
              </a:rPr>
              <a:t>•	Gas flow rate (GAS_0110_943_07_FT_Nm3_h)</a:t>
            </a:r>
          </a:p>
          <a:p>
            <a:pPr marL="457200" lvl="1" indent="0">
              <a:buNone/>
            </a:pPr>
            <a:r>
              <a:rPr lang="en-GB" sz="1600" dirty="0">
                <a:latin typeface="Calibri Light" panose="020F0302020204030204" pitchFamily="34" charset="0"/>
                <a:cs typeface="Calibri Light" panose="020F0302020204030204" pitchFamily="34" charset="0"/>
              </a:rPr>
              <a:t>•	Air Flow rate (AIR_0123_945_07_DPT)</a:t>
            </a:r>
          </a:p>
          <a:p>
            <a:pPr marL="457200" lvl="1" indent="0">
              <a:buNone/>
            </a:pPr>
            <a:r>
              <a:rPr lang="en-GB" sz="1600" dirty="0">
                <a:latin typeface="Calibri Light" panose="020F0302020204030204" pitchFamily="34" charset="0"/>
                <a:cs typeface="Calibri Light" panose="020F0302020204030204" pitchFamily="34" charset="0"/>
              </a:rPr>
              <a:t>•	Burner usage in % (PID_ZONE_1_OUT)</a:t>
            </a: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17</a:t>
            </a:fld>
            <a:endParaRPr lang="en-GB" sz="1200" dirty="0">
              <a:solidFill>
                <a:schemeClr val="tx1">
                  <a:lumMod val="65000"/>
                  <a:lumOff val="35000"/>
                </a:schemeClr>
              </a:solidFill>
            </a:endParaRPr>
          </a:p>
        </p:txBody>
      </p:sp>
      <p:pic>
        <p:nvPicPr>
          <p:cNvPr id="5" name="Picture 4">
            <a:extLst>
              <a:ext uri="{FF2B5EF4-FFF2-40B4-BE49-F238E27FC236}">
                <a16:creationId xmlns:a16="http://schemas.microsoft.com/office/drawing/2014/main" id="{895ED568-660B-04AA-47CD-8F25D73479BB}"/>
              </a:ext>
            </a:extLst>
          </p:cNvPr>
          <p:cNvPicPr>
            <a:picLocks noChangeAspect="1"/>
          </p:cNvPicPr>
          <p:nvPr/>
        </p:nvPicPr>
        <p:blipFill>
          <a:blip r:embed="rId2"/>
          <a:stretch>
            <a:fillRect/>
          </a:stretch>
        </p:blipFill>
        <p:spPr>
          <a:xfrm>
            <a:off x="7938178" y="-4888"/>
            <a:ext cx="4028843" cy="3187656"/>
          </a:xfrm>
          <a:prstGeom prst="rect">
            <a:avLst/>
          </a:prstGeom>
        </p:spPr>
      </p:pic>
      <p:pic>
        <p:nvPicPr>
          <p:cNvPr id="6" name="Picture 5" descr="Chart, histogram&#10;&#10;Description automatically generated">
            <a:extLst>
              <a:ext uri="{FF2B5EF4-FFF2-40B4-BE49-F238E27FC236}">
                <a16:creationId xmlns:a16="http://schemas.microsoft.com/office/drawing/2014/main" id="{51A18429-2F6A-D3FA-06BE-D758A4C631CC}"/>
              </a:ext>
            </a:extLst>
          </p:cNvPr>
          <p:cNvPicPr>
            <a:picLocks noChangeAspect="1"/>
          </p:cNvPicPr>
          <p:nvPr/>
        </p:nvPicPr>
        <p:blipFill>
          <a:blip r:embed="rId3"/>
          <a:stretch>
            <a:fillRect/>
          </a:stretch>
        </p:blipFill>
        <p:spPr>
          <a:xfrm>
            <a:off x="7963269" y="2987677"/>
            <a:ext cx="3991949" cy="3217171"/>
          </a:xfrm>
          <a:prstGeom prst="rect">
            <a:avLst/>
          </a:prstGeom>
        </p:spPr>
      </p:pic>
      <p:sp>
        <p:nvSpPr>
          <p:cNvPr id="10" name="TextBox 9">
            <a:extLst>
              <a:ext uri="{FF2B5EF4-FFF2-40B4-BE49-F238E27FC236}">
                <a16:creationId xmlns:a16="http://schemas.microsoft.com/office/drawing/2014/main" id="{6E98D7F0-7678-37D3-2104-1275B352BC13}"/>
              </a:ext>
            </a:extLst>
          </p:cNvPr>
          <p:cNvSpPr txBox="1"/>
          <p:nvPr/>
        </p:nvSpPr>
        <p:spPr>
          <a:xfrm>
            <a:off x="7926375" y="5991776"/>
            <a:ext cx="4028843" cy="738664"/>
          </a:xfrm>
          <a:prstGeom prst="rect">
            <a:avLst/>
          </a:prstGeom>
          <a:solidFill>
            <a:schemeClr val="bg1"/>
          </a:solid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Oxygen concentration profile and corresponding gas consumption for the different burner settings.</a:t>
            </a:r>
          </a:p>
        </p:txBody>
      </p:sp>
    </p:spTree>
    <p:extLst>
      <p:ext uri="{BB962C8B-B14F-4D97-AF65-F5344CB8AC3E}">
        <p14:creationId xmlns:p14="http://schemas.microsoft.com/office/powerpoint/2010/main" val="33820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402559" y="0"/>
            <a:ext cx="11789440" cy="1325563"/>
          </a:xfrm>
        </p:spPr>
        <p:txBody>
          <a:bodyPr/>
          <a:lstStyle/>
          <a:p>
            <a:r>
              <a:rPr lang="en-US" dirty="0"/>
              <a:t>Data analysis and visualisation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9257951" y="1626833"/>
            <a:ext cx="2762415" cy="3604334"/>
          </a:xfrm>
        </p:spPr>
        <p:txBody>
          <a:bodyPr>
            <a:normAutofit/>
          </a:bodyPr>
          <a:lstStyle/>
          <a:p>
            <a:r>
              <a:rPr lang="en-GB" sz="1800" dirty="0">
                <a:latin typeface="Calibri Light" panose="020F0302020204030204" pitchFamily="34" charset="0"/>
                <a:cs typeface="Calibri Light" panose="020F0302020204030204" pitchFamily="34" charset="0"/>
              </a:rPr>
              <a:t>The Figure on the left shows another example of interactive plotting using the BOKEH library. This is quite neat as it allow to show an highlighted area on the same graph.</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This area can be changed live by the user.</a:t>
            </a:r>
          </a:p>
          <a:p>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18</a:t>
            </a:fld>
            <a:endParaRPr lang="en-GB" sz="1200" dirty="0">
              <a:solidFill>
                <a:schemeClr val="tx1">
                  <a:lumMod val="65000"/>
                  <a:lumOff val="35000"/>
                </a:schemeClr>
              </a:solidFill>
            </a:endParaRPr>
          </a:p>
        </p:txBody>
      </p:sp>
      <p:sp>
        <p:nvSpPr>
          <p:cNvPr id="10" name="TextBox 9">
            <a:extLst>
              <a:ext uri="{FF2B5EF4-FFF2-40B4-BE49-F238E27FC236}">
                <a16:creationId xmlns:a16="http://schemas.microsoft.com/office/drawing/2014/main" id="{6E98D7F0-7678-37D3-2104-1275B352BC13}"/>
              </a:ext>
            </a:extLst>
          </p:cNvPr>
          <p:cNvSpPr txBox="1"/>
          <p:nvPr/>
        </p:nvSpPr>
        <p:spPr>
          <a:xfrm>
            <a:off x="1293826" y="6339510"/>
            <a:ext cx="5943600" cy="523220"/>
          </a:xfrm>
          <a:prstGeom prst="rect">
            <a:avLst/>
          </a:prstGeom>
          <a:solidFill>
            <a:schemeClr val="bg1"/>
          </a:solid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Temperature graph using BOKEH library from TC10 over the whole duration of the heat treatment as well as zoom of interest during ramping up.</a:t>
            </a:r>
          </a:p>
        </p:txBody>
      </p:sp>
      <p:pic>
        <p:nvPicPr>
          <p:cNvPr id="7" name="Picture 6" descr="Chart, line chart&#10;&#10;Description automatically generated">
            <a:extLst>
              <a:ext uri="{FF2B5EF4-FFF2-40B4-BE49-F238E27FC236}">
                <a16:creationId xmlns:a16="http://schemas.microsoft.com/office/drawing/2014/main" id="{B50D9045-3118-3868-B96E-80231BB98733}"/>
              </a:ext>
            </a:extLst>
          </p:cNvPr>
          <p:cNvPicPr>
            <a:picLocks noChangeAspect="1"/>
          </p:cNvPicPr>
          <p:nvPr/>
        </p:nvPicPr>
        <p:blipFill>
          <a:blip r:embed="rId2"/>
          <a:stretch>
            <a:fillRect/>
          </a:stretch>
        </p:blipFill>
        <p:spPr>
          <a:xfrm>
            <a:off x="285308" y="1216241"/>
            <a:ext cx="8553578" cy="5132147"/>
          </a:xfrm>
          <a:prstGeom prst="rect">
            <a:avLst/>
          </a:prstGeom>
        </p:spPr>
      </p:pic>
    </p:spTree>
    <p:extLst>
      <p:ext uri="{BB962C8B-B14F-4D97-AF65-F5344CB8AC3E}">
        <p14:creationId xmlns:p14="http://schemas.microsoft.com/office/powerpoint/2010/main" val="258216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a:xfrm>
            <a:off x="543560" y="63279"/>
            <a:ext cx="11085732" cy="1325563"/>
          </a:xfrm>
        </p:spPr>
        <p:txBody>
          <a:bodyPr/>
          <a:lstStyle/>
          <a:p>
            <a:r>
              <a:rPr lang="en-US" dirty="0"/>
              <a:t>Conclusions and future work</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278381"/>
            <a:ext cx="11237108" cy="4429957"/>
          </a:xfrm>
        </p:spPr>
        <p:txBody>
          <a:bodyPr>
            <a:normAutofit fontScale="92500" lnSpcReduction="10000"/>
          </a:bodyPr>
          <a:lstStyle/>
          <a:p>
            <a:r>
              <a:rPr lang="en-GB" sz="1800" dirty="0">
                <a:latin typeface="Calibri Light" panose="020F0302020204030204" pitchFamily="34" charset="0"/>
                <a:cs typeface="Calibri Light" panose="020F0302020204030204" pitchFamily="34" charset="0"/>
              </a:rPr>
              <a:t>This second assignment was destined to assess our knowledge of the processes and tools of data science that we learned during the course and to apply it to a real industrial problem.</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In my case, I wanted to look at the CMI gas furnace and find an efficient way to process all the process data to enable basic analysis and visualization. I would say that the code I wrote is allowing me to do that. (Reducing data size from 5.7 GB to 90 MB for fast visualisation!). This was the most critical part of this work.</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For this assignment, I did significant amount of research within the Python community and forums which has been very rewarding. I also managed to find and try out various interesting plotting tools.</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Of course I see this as a work in progress and over the following months, I will keep optimizing the code and also spend more time on the analysis part, possibly looking at some machine learning.</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In the future, the intention would be to deploy this methodology/strategy to other industrial furnaces with different data source such as Future Forge furnaces and AFRC member’s furnaces.</a:t>
            </a: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19</a:t>
            </a:fld>
            <a:endParaRPr lang="en-GB" sz="1200" dirty="0">
              <a:solidFill>
                <a:schemeClr val="tx1">
                  <a:lumMod val="65000"/>
                  <a:lumOff val="35000"/>
                </a:schemeClr>
              </a:solidFill>
            </a:endParaRPr>
          </a:p>
        </p:txBody>
      </p:sp>
    </p:spTree>
    <p:extLst>
      <p:ext uri="{BB962C8B-B14F-4D97-AF65-F5344CB8AC3E}">
        <p14:creationId xmlns:p14="http://schemas.microsoft.com/office/powerpoint/2010/main" val="240584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550416"/>
            <a:ext cx="7499609" cy="3909351"/>
          </a:xfrm>
        </p:spPr>
        <p:txBody>
          <a:bodyPr>
            <a:normAutofit/>
          </a:bodyPr>
          <a:lstStyle/>
          <a:p>
            <a:r>
              <a:rPr lang="en-US" sz="2400" dirty="0"/>
              <a:t>Aims &amp; objectives</a:t>
            </a:r>
          </a:p>
          <a:p>
            <a:r>
              <a:rPr lang="en-US" sz="2400" dirty="0"/>
              <a:t>Furnace description</a:t>
            </a:r>
          </a:p>
          <a:p>
            <a:r>
              <a:rPr lang="en-US" sz="2400" dirty="0"/>
              <a:t>Sources of data</a:t>
            </a:r>
          </a:p>
          <a:p>
            <a:pPr lvl="1"/>
            <a:r>
              <a:rPr lang="en-US" sz="1800" b="1" dirty="0">
                <a:solidFill>
                  <a:srgbClr val="E2B80F"/>
                </a:solidFill>
                <a:effectLst/>
                <a:latin typeface="Calibri Light" panose="020F0302020204030204" pitchFamily="34" charset="0"/>
                <a:cs typeface="Calibri Light" panose="020F0302020204030204" pitchFamily="34" charset="0"/>
              </a:rPr>
              <a:t>Furnace Data</a:t>
            </a:r>
            <a:endParaRPr lang="en-GB" sz="1800" b="1" dirty="0">
              <a:solidFill>
                <a:srgbClr val="E2B80F"/>
              </a:solidFill>
              <a:effectLst/>
              <a:latin typeface="Calibri Light" panose="020F0302020204030204" pitchFamily="34" charset="0"/>
              <a:cs typeface="Calibri Light" panose="020F0302020204030204" pitchFamily="34" charset="0"/>
            </a:endParaRPr>
          </a:p>
          <a:p>
            <a:pPr lvl="1"/>
            <a:r>
              <a:rPr lang="en-US" sz="1800" b="1" dirty="0">
                <a:solidFill>
                  <a:srgbClr val="E2B80F"/>
                </a:solidFill>
                <a:latin typeface="Calibri Light" panose="020F0302020204030204" pitchFamily="34" charset="0"/>
                <a:cs typeface="Calibri Light" panose="020F0302020204030204" pitchFamily="34" charset="0"/>
              </a:rPr>
              <a:t>Optional: Ignition platform data</a:t>
            </a:r>
            <a:endParaRPr lang="en-GB" sz="1800" b="1" dirty="0">
              <a:solidFill>
                <a:srgbClr val="E2B80F"/>
              </a:solidFill>
              <a:latin typeface="Calibri Light" panose="020F0302020204030204" pitchFamily="34" charset="0"/>
              <a:cs typeface="Calibri Light" panose="020F0302020204030204" pitchFamily="34" charset="0"/>
            </a:endParaRPr>
          </a:p>
          <a:p>
            <a:r>
              <a:rPr lang="en-US" sz="2400" dirty="0"/>
              <a:t>Data cleansing</a:t>
            </a:r>
          </a:p>
          <a:p>
            <a:r>
              <a:rPr lang="en-US" sz="2400" dirty="0"/>
              <a:t>Data carpentry</a:t>
            </a:r>
          </a:p>
          <a:p>
            <a:r>
              <a:rPr lang="en-US" sz="2400" dirty="0"/>
              <a:t>Data analysis and visualization</a:t>
            </a:r>
          </a:p>
          <a:p>
            <a:r>
              <a:rPr lang="en-US" sz="2400" dirty="0"/>
              <a:t>Conclusions and future work</a:t>
            </a: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2</a:t>
            </a:fld>
            <a:endParaRPr lang="en-GB" sz="1200" dirty="0">
              <a:solidFill>
                <a:schemeClr val="tx1">
                  <a:lumMod val="65000"/>
                  <a:lumOff val="35000"/>
                </a:schemeClr>
              </a:solidFill>
            </a:endParaRPr>
          </a:p>
        </p:txBody>
      </p:sp>
    </p:spTree>
    <p:extLst>
      <p:ext uri="{BB962C8B-B14F-4D97-AF65-F5344CB8AC3E}">
        <p14:creationId xmlns:p14="http://schemas.microsoft.com/office/powerpoint/2010/main" val="3470536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descr="A picture containing grass, sky, outdoor, field&#10;&#10;Description automatically generated">
            <a:extLst>
              <a:ext uri="{FF2B5EF4-FFF2-40B4-BE49-F238E27FC236}">
                <a16:creationId xmlns:a16="http://schemas.microsoft.com/office/drawing/2014/main" id="{12BD8D1B-8319-45C8-A507-EC15DA3EA017}"/>
              </a:ext>
            </a:extLst>
          </p:cNvPr>
          <p:cNvPicPr>
            <a:picLocks noGrp="1" noChangeAspect="1"/>
          </p:cNvPicPr>
          <p:nvPr>
            <p:ph type="pic" sz="quarter" idx="10"/>
          </p:nvPr>
        </p:nvPicPr>
        <p:blipFill rotWithShape="1">
          <a:blip r:embed="rId2"/>
          <a:srcRect l="6289" t="2732" r="36056" b="22784"/>
          <a:stretch/>
        </p:blipFill>
        <p:spPr>
          <a:xfrm>
            <a:off x="4229100" y="0"/>
            <a:ext cx="7962900" cy="6858000"/>
          </a:xfrm>
        </p:spPr>
      </p:pic>
    </p:spTree>
    <p:extLst>
      <p:ext uri="{BB962C8B-B14F-4D97-AF65-F5344CB8AC3E}">
        <p14:creationId xmlns:p14="http://schemas.microsoft.com/office/powerpoint/2010/main" val="2248168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Aims &amp; objectives</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506026"/>
            <a:ext cx="10713325" cy="4060274"/>
          </a:xfrm>
        </p:spPr>
        <p:txBody>
          <a:bodyPr>
            <a:normAutofit fontScale="85000" lnSpcReduction="10000"/>
          </a:bodyPr>
          <a:lstStyle/>
          <a:p>
            <a:r>
              <a:rPr lang="en-US" sz="2400" dirty="0">
                <a:latin typeface="Calibri Light" panose="020F0302020204030204" pitchFamily="34" charset="0"/>
                <a:cs typeface="Calibri Light" panose="020F0302020204030204" pitchFamily="34" charset="0"/>
              </a:rPr>
              <a:t>The aim of this project is to create a python code(s) to collect, format and visualise process data from the CMI gas fired furnace rather the current method which uses Excel and which is slow, limited and inefficient.</a:t>
            </a:r>
          </a:p>
          <a:p>
            <a:endParaRPr lang="en-US" sz="2400" dirty="0">
              <a:latin typeface="Calibri Light" panose="020F0302020204030204" pitchFamily="34" charset="0"/>
              <a:cs typeface="Calibri Light" panose="020F0302020204030204" pitchFamily="34" charset="0"/>
            </a:endParaRPr>
          </a:p>
          <a:p>
            <a:r>
              <a:rPr lang="en-GB" sz="2400" dirty="0">
                <a:latin typeface="Calibri Light" panose="020F0302020204030204" pitchFamily="34" charset="0"/>
                <a:cs typeface="Calibri Light" panose="020F0302020204030204" pitchFamily="34" charset="0"/>
              </a:rPr>
              <a:t>Code efficiency is an area I was particularly interested so for this reason I have added processing time measurement within the notebook to check elapsed time for different stages of the code.</a:t>
            </a:r>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Finally, I wanted to use python functions to carry out some basic analysis such as detecting faulty sensors, filtering, signal integration, etc….</a:t>
            </a: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In the future, the intention would be to deploy this methodology/strategy to other industrial furnaces with different data source such as Future Forge furnaces and AFRC member’s furnaces.</a:t>
            </a:r>
            <a:endParaRPr lang="en-GB" sz="2400" dirty="0">
              <a:effectLst/>
              <a:latin typeface="Book Antiqua" panose="02040602050305030304" pitchFamily="18" charset="0"/>
              <a:ea typeface="Book Antiqua" panose="02040602050305030304" pitchFamily="18" charset="0"/>
              <a:cs typeface="Times New Roman" panose="02020603050405020304" pitchFamily="18" charset="0"/>
            </a:endParaRPr>
          </a:p>
          <a:p>
            <a:endParaRPr lang="en-US" sz="2800" dirty="0"/>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3</a:t>
            </a:fld>
            <a:endParaRPr lang="en-GB" sz="1200" dirty="0">
              <a:solidFill>
                <a:schemeClr val="tx1">
                  <a:lumMod val="65000"/>
                  <a:lumOff val="35000"/>
                </a:schemeClr>
              </a:solidFill>
            </a:endParaRPr>
          </a:p>
        </p:txBody>
      </p:sp>
    </p:spTree>
    <p:extLst>
      <p:ext uri="{BB962C8B-B14F-4D97-AF65-F5344CB8AC3E}">
        <p14:creationId xmlns:p14="http://schemas.microsoft.com/office/powerpoint/2010/main" val="3577764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Furnace description</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518082"/>
            <a:ext cx="6283368" cy="4199139"/>
          </a:xfrm>
        </p:spPr>
        <p:txBody>
          <a:bodyPr>
            <a:normAutofit/>
          </a:bodyPr>
          <a:lstStyle/>
          <a:p>
            <a:r>
              <a:rPr lang="en-GB" sz="1800" dirty="0">
                <a:latin typeface="Calibri Light" panose="020F0302020204030204" pitchFamily="34" charset="0"/>
                <a:cs typeface="Calibri Light" panose="020F0302020204030204" pitchFamily="34" charset="0"/>
              </a:rPr>
              <a:t>The CMI gas fired furnace is considered as a medium size industrial furnace and can reach a maximum temperature of 1150 ºC.</a:t>
            </a:r>
          </a:p>
          <a:p>
            <a:r>
              <a:rPr lang="en-US" sz="1800" dirty="0">
                <a:effectLst/>
                <a:latin typeface="Calibri Light" panose="020F0302020204030204" pitchFamily="34" charset="0"/>
                <a:ea typeface="Book Antiqua" panose="02040602050305030304" pitchFamily="18" charset="0"/>
                <a:cs typeface="Calibri Light" panose="020F0302020204030204" pitchFamily="34" charset="0"/>
              </a:rPr>
              <a:t>The useful volume above the grid has the following dimensions: 1000 x 1000 x 700 mm and the grid is supported by 5 firedogs.</a:t>
            </a:r>
            <a:endParaRPr lang="en-GB" sz="1800" dirty="0">
              <a:effectLst/>
              <a:latin typeface="Calibri Light" panose="020F0302020204030204" pitchFamily="34" charset="0"/>
              <a:ea typeface="Book Antiqua" panose="02040602050305030304" pitchFamily="18" charset="0"/>
              <a:cs typeface="Calibri Light" panose="020F0302020204030204" pitchFamily="34" charset="0"/>
            </a:endParaRPr>
          </a:p>
          <a:p>
            <a:r>
              <a:rPr lang="en-US" sz="1800" dirty="0">
                <a:effectLst/>
                <a:latin typeface="Calibri Light" panose="020F0302020204030204" pitchFamily="34" charset="0"/>
                <a:ea typeface="Book Antiqua" panose="02040602050305030304" pitchFamily="18" charset="0"/>
                <a:cs typeface="Calibri Light" panose="020F0302020204030204" pitchFamily="34" charset="0"/>
              </a:rPr>
              <a:t>The maximum heating rate is 200 °C/h and the expected temperature uniformity is ± 14 °C when the furnace is running in steady state.</a:t>
            </a:r>
            <a:endParaRPr lang="en-GB" sz="1800" dirty="0">
              <a:effectLst/>
              <a:latin typeface="Calibri Light" panose="020F0302020204030204" pitchFamily="34" charset="0"/>
              <a:ea typeface="Book Antiqua" panose="02040602050305030304" pitchFamily="18" charset="0"/>
              <a:cs typeface="Calibri Light" panose="020F0302020204030204" pitchFamily="34" charset="0"/>
            </a:endParaRPr>
          </a:p>
          <a:p>
            <a:r>
              <a:rPr lang="en-US" sz="1800" dirty="0">
                <a:effectLst/>
                <a:latin typeface="Calibri Light" panose="020F0302020204030204" pitchFamily="34" charset="0"/>
                <a:ea typeface="Book Antiqua" panose="02040602050305030304" pitchFamily="18" charset="0"/>
                <a:cs typeface="Calibri Light" panose="020F0302020204030204" pitchFamily="34" charset="0"/>
              </a:rPr>
              <a:t>The furnace is heated by two natural gas burner BIC80 of 90 kW each.</a:t>
            </a:r>
            <a:endParaRPr lang="en-GB" sz="1800" dirty="0">
              <a:effectLst/>
              <a:latin typeface="Calibri Light" panose="020F0302020204030204" pitchFamily="34" charset="0"/>
              <a:ea typeface="Book Antiqua" panose="02040602050305030304" pitchFamily="18" charset="0"/>
              <a:cs typeface="Calibri Light" panose="020F0302020204030204" pitchFamily="34" charset="0"/>
            </a:endParaRPr>
          </a:p>
          <a:p>
            <a:r>
              <a:rPr lang="en-US" sz="1800" dirty="0">
                <a:effectLst/>
                <a:latin typeface="Calibri Light" panose="020F0302020204030204" pitchFamily="34" charset="0"/>
                <a:ea typeface="Book Antiqua" panose="02040602050305030304" pitchFamily="18" charset="0"/>
                <a:cs typeface="Calibri Light" panose="020F0302020204030204" pitchFamily="34" charset="0"/>
              </a:rPr>
              <a:t>The furnace is comprised of several elements (combustion air skid, gas skid, furnace BCU zone 1 and 2, door, etc…) that will be described in the next section and numerous process parameters/tags are being recorded within these.</a:t>
            </a:r>
            <a:endParaRPr lang="en-GB"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4</a:t>
            </a:fld>
            <a:endParaRPr lang="en-GB" sz="1200" dirty="0">
              <a:solidFill>
                <a:schemeClr val="tx1">
                  <a:lumMod val="65000"/>
                  <a:lumOff val="35000"/>
                </a:schemeClr>
              </a:solidFill>
            </a:endParaRPr>
          </a:p>
        </p:txBody>
      </p:sp>
      <p:pic>
        <p:nvPicPr>
          <p:cNvPr id="5" name="Picture 4" descr="A picture containing truck, indoor, yellow&#10;&#10;Description automatically generated">
            <a:extLst>
              <a:ext uri="{FF2B5EF4-FFF2-40B4-BE49-F238E27FC236}">
                <a16:creationId xmlns:a16="http://schemas.microsoft.com/office/drawing/2014/main" id="{21AFD021-73E8-2418-BF59-74DFE7540B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70" r="7290" b="14899"/>
          <a:stretch/>
        </p:blipFill>
        <p:spPr bwMode="auto">
          <a:xfrm>
            <a:off x="6892496" y="1514849"/>
            <a:ext cx="5105830" cy="42023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176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Sources of data</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7629287" y="687386"/>
            <a:ext cx="4330281" cy="5698759"/>
          </a:xfrm>
        </p:spPr>
        <p:txBody>
          <a:bodyPr/>
          <a:lstStyle/>
          <a:p>
            <a:r>
              <a:rPr lang="en-US" sz="2800" b="1" dirty="0">
                <a:solidFill>
                  <a:srgbClr val="E2B80F"/>
                </a:solidFill>
                <a:effectLst/>
                <a:latin typeface="Calibri Light" panose="020F0302020204030204" pitchFamily="34" charset="0"/>
                <a:cs typeface="Calibri Light" panose="020F0302020204030204" pitchFamily="34" charset="0"/>
              </a:rPr>
              <a:t>Furnace Data</a:t>
            </a:r>
            <a:endParaRPr lang="en-GB" sz="2800" b="1" dirty="0">
              <a:solidFill>
                <a:srgbClr val="E2B80F"/>
              </a:solidFill>
              <a:effectLst/>
              <a:latin typeface="Calibri Light" panose="020F0302020204030204" pitchFamily="34" charset="0"/>
              <a:cs typeface="Calibri Light" panose="020F0302020204030204" pitchFamily="34" charset="0"/>
            </a:endParaRPr>
          </a:p>
          <a:p>
            <a:pPr marL="0" indent="0">
              <a:buNone/>
            </a:pPr>
            <a:r>
              <a:rPr lang="en-US" altLang="en-US" sz="1800" dirty="0">
                <a:latin typeface="Calibri Light" panose="020F0302020204030204" pitchFamily="34" charset="0"/>
                <a:cs typeface="Calibri Light" panose="020F0302020204030204" pitchFamily="34" charset="0"/>
              </a:rPr>
              <a:t>As mentioned before, 47 individual tags are currently being recorded at a fixed time interval of 2 s (frequency of 0.5 Hz).</a:t>
            </a:r>
          </a:p>
          <a:p>
            <a:pPr marL="0" indent="0">
              <a:buNone/>
            </a:pPr>
            <a:endParaRPr lang="en-US" altLang="en-US" sz="1800" dirty="0">
              <a:latin typeface="Calibri Light" panose="020F0302020204030204" pitchFamily="34" charset="0"/>
              <a:cs typeface="Calibri Light" panose="020F0302020204030204" pitchFamily="34" charset="0"/>
            </a:endParaRPr>
          </a:p>
          <a:p>
            <a:pPr marL="0" indent="0">
              <a:buNone/>
            </a:pPr>
            <a:r>
              <a:rPr lang="en-US" altLang="en-US" sz="1800" dirty="0">
                <a:latin typeface="Calibri Light" panose="020F0302020204030204" pitchFamily="34" charset="0"/>
                <a:cs typeface="Calibri Light" panose="020F0302020204030204" pitchFamily="34" charset="0"/>
              </a:rPr>
              <a:t>All these tags are visible on the various HMI views as represented on the left.</a:t>
            </a:r>
            <a:r>
              <a:rPr lang="en-GB" altLang="en-US" sz="1800" dirty="0">
                <a:latin typeface="Calibri Light" panose="020F0302020204030204" pitchFamily="34" charset="0"/>
                <a:cs typeface="Calibri Light" panose="020F0302020204030204" pitchFamily="34" charset="0"/>
              </a:rPr>
              <a:t> </a:t>
            </a:r>
          </a:p>
          <a:p>
            <a:endParaRPr lang="en-US" dirty="0"/>
          </a:p>
          <a:p>
            <a:pPr marL="0" indent="0">
              <a:buNone/>
            </a:pPr>
            <a:r>
              <a:rPr lang="en-GB" sz="1800" dirty="0">
                <a:latin typeface="Calibri Light" panose="020F0302020204030204" pitchFamily="34" charset="0"/>
                <a:cs typeface="Calibri Light" panose="020F0302020204030204" pitchFamily="34" charset="0"/>
              </a:rPr>
              <a:t>These views aim to draw together all the important information about the furnace to enable the operator to monitor furnace operation in a safely manner.</a:t>
            </a:r>
          </a:p>
          <a:p>
            <a:pPr marL="0" indent="0">
              <a:buNone/>
            </a:pPr>
            <a:endParaRPr lang="en-GB" sz="1800" dirty="0">
              <a:latin typeface="Calibri Light" panose="020F0302020204030204" pitchFamily="34" charset="0"/>
              <a:cs typeface="Calibri Light" panose="020F0302020204030204" pitchFamily="34" charset="0"/>
            </a:endParaRPr>
          </a:p>
          <a:p>
            <a:pPr marL="0" indent="0">
              <a:buNone/>
            </a:pPr>
            <a:r>
              <a:rPr lang="en-GB" sz="1800" dirty="0">
                <a:latin typeface="Calibri Light" panose="020F0302020204030204" pitchFamily="34" charset="0"/>
                <a:cs typeface="Calibri Light" panose="020F0302020204030204" pitchFamily="34" charset="0"/>
              </a:rPr>
              <a:t>They are also used to make process change by adjusting some parameters such as temperature, air flow rate, pressure set point, open/close the door etc…</a:t>
            </a:r>
            <a:endParaRPr lang="en-US"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5</a:t>
            </a:fld>
            <a:endParaRPr lang="en-GB" sz="1200" dirty="0">
              <a:solidFill>
                <a:schemeClr val="tx1">
                  <a:lumMod val="65000"/>
                  <a:lumOff val="35000"/>
                </a:schemeClr>
              </a:solidFill>
            </a:endParaRPr>
          </a:p>
        </p:txBody>
      </p:sp>
      <p:pic>
        <p:nvPicPr>
          <p:cNvPr id="1028" name="Image 337">
            <a:extLst>
              <a:ext uri="{FF2B5EF4-FFF2-40B4-BE49-F238E27FC236}">
                <a16:creationId xmlns:a16="http://schemas.microsoft.com/office/drawing/2014/main" id="{D1199E54-382A-F51F-D570-6666CFD97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 y="1857649"/>
            <a:ext cx="3600000" cy="22483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 25">
            <a:extLst>
              <a:ext uri="{FF2B5EF4-FFF2-40B4-BE49-F238E27FC236}">
                <a16:creationId xmlns:a16="http://schemas.microsoft.com/office/drawing/2014/main" id="{4133546C-C1EA-358C-BA20-5216D7964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748" y="1854457"/>
            <a:ext cx="3600000" cy="22483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 1">
            <a:extLst>
              <a:ext uri="{FF2B5EF4-FFF2-40B4-BE49-F238E27FC236}">
                <a16:creationId xmlns:a16="http://schemas.microsoft.com/office/drawing/2014/main" id="{238EEC70-E330-24E6-C353-1B15FFEB3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0" y="4098375"/>
            <a:ext cx="3600000" cy="2257954"/>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 10">
            <a:extLst>
              <a:ext uri="{FF2B5EF4-FFF2-40B4-BE49-F238E27FC236}">
                <a16:creationId xmlns:a16="http://schemas.microsoft.com/office/drawing/2014/main" id="{F422135C-A14F-DE83-6986-B164939A9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570" y="4101979"/>
            <a:ext cx="3600000" cy="22543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5D7BFB2B-E2AB-FFFD-55D6-54D8778B070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6" name="Rectangle 6">
            <a:extLst>
              <a:ext uri="{FF2B5EF4-FFF2-40B4-BE49-F238E27FC236}">
                <a16:creationId xmlns:a16="http://schemas.microsoft.com/office/drawing/2014/main" id="{CBE1F771-AA65-B0B5-6A97-F7774D93947D}"/>
              </a:ext>
            </a:extLst>
          </p:cNvPr>
          <p:cNvSpPr>
            <a:spLocks noChangeArrowheads="1"/>
          </p:cNvSpPr>
          <p:nvPr/>
        </p:nvSpPr>
        <p:spPr bwMode="auto">
          <a:xfrm>
            <a:off x="0" y="431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7" name="Rectangle 7">
            <a:extLst>
              <a:ext uri="{FF2B5EF4-FFF2-40B4-BE49-F238E27FC236}">
                <a16:creationId xmlns:a16="http://schemas.microsoft.com/office/drawing/2014/main" id="{0BBB7BC4-57FF-8477-B892-B88631193E96}"/>
              </a:ext>
            </a:extLst>
          </p:cNvPr>
          <p:cNvSpPr>
            <a:spLocks noChangeArrowheads="1"/>
          </p:cNvSpPr>
          <p:nvPr/>
        </p:nvSpPr>
        <p:spPr bwMode="auto">
          <a:xfrm>
            <a:off x="0" y="6170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8" name="Rectangle 8">
            <a:extLst>
              <a:ext uri="{FF2B5EF4-FFF2-40B4-BE49-F238E27FC236}">
                <a16:creationId xmlns:a16="http://schemas.microsoft.com/office/drawing/2014/main" id="{3A85DFB2-26BA-828F-B8CD-BF7CDE458879}"/>
              </a:ext>
            </a:extLst>
          </p:cNvPr>
          <p:cNvSpPr>
            <a:spLocks noChangeArrowheads="1"/>
          </p:cNvSpPr>
          <p:nvPr/>
        </p:nvSpPr>
        <p:spPr bwMode="auto">
          <a:xfrm>
            <a:off x="0" y="8021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10" name="TextBox 9">
            <a:extLst>
              <a:ext uri="{FF2B5EF4-FFF2-40B4-BE49-F238E27FC236}">
                <a16:creationId xmlns:a16="http://schemas.microsoft.com/office/drawing/2014/main" id="{A6EE3223-CD9A-BAB8-64B1-3D9A0D65FF73}"/>
              </a:ext>
            </a:extLst>
          </p:cNvPr>
          <p:cNvSpPr txBox="1"/>
          <p:nvPr/>
        </p:nvSpPr>
        <p:spPr>
          <a:xfrm>
            <a:off x="701780" y="6386145"/>
            <a:ext cx="6094520" cy="338554"/>
          </a:xfrm>
          <a:prstGeom prst="rect">
            <a:avLst/>
          </a:prstGeom>
          <a:noFill/>
        </p:spPr>
        <p:txBody>
          <a:bodyPr wrap="square">
            <a:spAutoFit/>
          </a:bodyPr>
          <a:lstStyle/>
          <a:p>
            <a:pPr algn="ctr">
              <a:spcAft>
                <a:spcPts val="1000"/>
              </a:spcAft>
            </a:pPr>
            <a:r>
              <a:rPr lang="en-US" sz="1600" i="1" dirty="0">
                <a:solidFill>
                  <a:srgbClr val="5E5E5E"/>
                </a:solidFill>
                <a:effectLst/>
                <a:latin typeface="Calibri Light" panose="020F0302020204030204" pitchFamily="34" charset="0"/>
                <a:ea typeface="Book Antiqua" panose="02040602050305030304" pitchFamily="18" charset="0"/>
                <a:cs typeface="Calibri Light" panose="020F0302020204030204" pitchFamily="34" charset="0"/>
              </a:rPr>
              <a:t> HMI views of the different elements with tags of interest.</a:t>
            </a:r>
            <a:endParaRPr lang="en-GB" sz="1600" i="1" dirty="0">
              <a:solidFill>
                <a:srgbClr val="5E5E5E"/>
              </a:solidFill>
              <a:effectLst/>
              <a:latin typeface="Calibri Light" panose="020F0302020204030204" pitchFamily="34" charset="0"/>
              <a:ea typeface="Book Antiqua" panose="02040602050305030304" pitchFamily="18" charset="0"/>
              <a:cs typeface="Calibri Light" panose="020F0302020204030204" pitchFamily="34" charset="0"/>
            </a:endParaRPr>
          </a:p>
        </p:txBody>
      </p:sp>
    </p:spTree>
    <p:extLst>
      <p:ext uri="{BB962C8B-B14F-4D97-AF65-F5344CB8AC3E}">
        <p14:creationId xmlns:p14="http://schemas.microsoft.com/office/powerpoint/2010/main" val="185298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428150" y="539103"/>
            <a:ext cx="7259911" cy="2568081"/>
          </a:xfrm>
        </p:spPr>
        <p:txBody>
          <a:bodyPr>
            <a:normAutofit fontScale="92500" lnSpcReduction="10000"/>
          </a:bodyPr>
          <a:lstStyle/>
          <a:p>
            <a:r>
              <a:rPr lang="en-GB" sz="1800" dirty="0">
                <a:latin typeface="Calibri Light" panose="020F0302020204030204" pitchFamily="34" charset="0"/>
                <a:cs typeface="Calibri Light" panose="020F0302020204030204" pitchFamily="34" charset="0"/>
              </a:rPr>
              <a:t>The full list of Tags/process parameters and description is displayed in the table on the right.</a:t>
            </a:r>
          </a:p>
          <a:p>
            <a:r>
              <a:rPr lang="en-GB" sz="1800" dirty="0">
                <a:latin typeface="Calibri Light" panose="020F0302020204030204" pitchFamily="34" charset="0"/>
                <a:cs typeface="Calibri Light" panose="020F0302020204030204" pitchFamily="34" charset="0"/>
              </a:rPr>
              <a:t>The process data is recorded on a NAS (network attached storage) and consists of multiple CSV files (one per sensors / per ~day approx.)) (see Figure below).</a:t>
            </a:r>
          </a:p>
          <a:p>
            <a:r>
              <a:rPr lang="en-GB" sz="1800" dirty="0">
                <a:latin typeface="Calibri Light" panose="020F0302020204030204" pitchFamily="34" charset="0"/>
                <a:cs typeface="Calibri Light" panose="020F0302020204030204" pitchFamily="34" charset="0"/>
              </a:rPr>
              <a:t>All the process data are time series i.e. process value vs time stamp which is different from the data we have been using in the course workshops.</a:t>
            </a:r>
          </a:p>
          <a:p>
            <a:r>
              <a:rPr lang="en-GB" sz="1800" dirty="0">
                <a:latin typeface="Calibri Light" panose="020F0302020204030204" pitchFamily="34" charset="0"/>
                <a:cs typeface="Calibri Light" panose="020F0302020204030204" pitchFamily="34" charset="0"/>
              </a:rPr>
              <a:t>Each individual file has a size of couple of MB so the total dataset size of the can go up to several GB depending on the duration of the heat treatment being considered.</a:t>
            </a:r>
          </a:p>
          <a:p>
            <a:endParaRPr lang="en-US" dirty="0"/>
          </a:p>
        </p:txBody>
      </p:sp>
      <p:sp>
        <p:nvSpPr>
          <p:cNvPr id="4" name="TextBox 3">
            <a:extLst>
              <a:ext uri="{FF2B5EF4-FFF2-40B4-BE49-F238E27FC236}">
                <a16:creationId xmlns:a16="http://schemas.microsoft.com/office/drawing/2014/main" id="{F02BC6DE-84E4-5E50-9131-95ECB6B86058}"/>
              </a:ext>
            </a:extLst>
          </p:cNvPr>
          <p:cNvSpPr txBox="1"/>
          <p:nvPr/>
        </p:nvSpPr>
        <p:spPr>
          <a:xfrm>
            <a:off x="11249897" y="6517807"/>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6</a:t>
            </a:fld>
            <a:endParaRPr lang="en-GB" sz="1200" dirty="0">
              <a:solidFill>
                <a:schemeClr val="tx1">
                  <a:lumMod val="65000"/>
                  <a:lumOff val="35000"/>
                </a:schemeClr>
              </a:solidFill>
            </a:endParaRPr>
          </a:p>
        </p:txBody>
      </p:sp>
      <p:pic>
        <p:nvPicPr>
          <p:cNvPr id="5" name="Picture 4">
            <a:extLst>
              <a:ext uri="{FF2B5EF4-FFF2-40B4-BE49-F238E27FC236}">
                <a16:creationId xmlns:a16="http://schemas.microsoft.com/office/drawing/2014/main" id="{DCC3049D-39B3-183F-0E4E-6C07EF0992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9950" y="506767"/>
            <a:ext cx="3351659" cy="6297439"/>
          </a:xfrm>
          <a:prstGeom prst="rect">
            <a:avLst/>
          </a:prstGeom>
          <a:noFill/>
          <a:ln>
            <a:noFill/>
          </a:ln>
        </p:spPr>
      </p:pic>
      <p:sp>
        <p:nvSpPr>
          <p:cNvPr id="7" name="TextBox 6">
            <a:extLst>
              <a:ext uri="{FF2B5EF4-FFF2-40B4-BE49-F238E27FC236}">
                <a16:creationId xmlns:a16="http://schemas.microsoft.com/office/drawing/2014/main" id="{80175505-D740-B8B8-353F-594F907097C6}"/>
              </a:ext>
            </a:extLst>
          </p:cNvPr>
          <p:cNvSpPr txBox="1"/>
          <p:nvPr/>
        </p:nvSpPr>
        <p:spPr>
          <a:xfrm>
            <a:off x="6763044" y="120871"/>
            <a:ext cx="5417122" cy="307777"/>
          </a:xfrm>
          <a:prstGeom prst="rect">
            <a:avLst/>
          </a:prstGeom>
          <a:noFill/>
        </p:spPr>
        <p:txBody>
          <a:bodyPr wrap="square">
            <a:spAutoFit/>
          </a:bodyPr>
          <a:lstStyle>
            <a:defPPr>
              <a:defRPr lang="en-US"/>
            </a:defPPr>
            <a:lvl1pPr algn="ctr">
              <a:spcAft>
                <a:spcPts val="1000"/>
              </a:spcAft>
              <a:defRPr sz="1400" i="1">
                <a:solidFill>
                  <a:srgbClr val="5E5E5E"/>
                </a:solidFill>
                <a:latin typeface="Calibri Light" panose="020F0302020204030204" pitchFamily="34" charset="0"/>
                <a:cs typeface="Calibri Light" panose="020F0302020204030204" pitchFamily="34" charset="0"/>
              </a:defRPr>
            </a:lvl1pPr>
          </a:lstStyle>
          <a:p>
            <a:r>
              <a:rPr lang="en-US" dirty="0"/>
              <a:t>Table – List of furnace tags/process parameters with description and units</a:t>
            </a:r>
            <a:endParaRPr lang="en-GB" dirty="0"/>
          </a:p>
        </p:txBody>
      </p:sp>
      <p:pic>
        <p:nvPicPr>
          <p:cNvPr id="8" name="Picture 7" descr="Table&#10;&#10;Description automatically generated">
            <a:extLst>
              <a:ext uri="{FF2B5EF4-FFF2-40B4-BE49-F238E27FC236}">
                <a16:creationId xmlns:a16="http://schemas.microsoft.com/office/drawing/2014/main" id="{23E30773-9B50-F5B7-A8EB-9812C8078BF8}"/>
              </a:ext>
            </a:extLst>
          </p:cNvPr>
          <p:cNvPicPr>
            <a:picLocks noChangeAspect="1"/>
          </p:cNvPicPr>
          <p:nvPr/>
        </p:nvPicPr>
        <p:blipFill rotWithShape="1">
          <a:blip r:embed="rId3"/>
          <a:srcRect t="67437"/>
          <a:stretch/>
        </p:blipFill>
        <p:spPr>
          <a:xfrm>
            <a:off x="1463928" y="3107184"/>
            <a:ext cx="5188353" cy="1874570"/>
          </a:xfrm>
          <a:prstGeom prst="rect">
            <a:avLst/>
          </a:prstGeom>
        </p:spPr>
      </p:pic>
      <p:sp>
        <p:nvSpPr>
          <p:cNvPr id="10" name="TextBox 9">
            <a:extLst>
              <a:ext uri="{FF2B5EF4-FFF2-40B4-BE49-F238E27FC236}">
                <a16:creationId xmlns:a16="http://schemas.microsoft.com/office/drawing/2014/main" id="{52133CB0-C410-E57F-D446-A8DEF96CE280}"/>
              </a:ext>
            </a:extLst>
          </p:cNvPr>
          <p:cNvSpPr txBox="1"/>
          <p:nvPr/>
        </p:nvSpPr>
        <p:spPr>
          <a:xfrm>
            <a:off x="1095012" y="5057597"/>
            <a:ext cx="6098958"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Typical CSV files being recorded on the NAS.</a:t>
            </a:r>
            <a:endParaRPr lang="en-GB" sz="1400" i="1" dirty="0">
              <a:solidFill>
                <a:srgbClr val="5E5E5E"/>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3113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428150" y="539103"/>
            <a:ext cx="11041800" cy="4965052"/>
          </a:xfrm>
        </p:spPr>
        <p:txBody>
          <a:bodyPr>
            <a:normAutofit/>
          </a:bodyPr>
          <a:lstStyle/>
          <a:p>
            <a:pPr algn="just"/>
            <a:r>
              <a:rPr lang="en-US" sz="1800" dirty="0">
                <a:latin typeface="Calibri Light" panose="020F0302020204030204" pitchFamily="34" charset="0"/>
                <a:cs typeface="Calibri Light" panose="020F0302020204030204" pitchFamily="34" charset="0"/>
              </a:rPr>
              <a:t>This set of data was recorded from the heating treatment of steel parts at 1100 °C for various oxygen concentration within the furnace (different air to fuel ratio settings on the burners) as well as a test run of the furnace beforehand.</a:t>
            </a:r>
          </a:p>
          <a:p>
            <a:pPr algn="just"/>
            <a:endParaRPr lang="en-US" sz="1800" dirty="0">
              <a:latin typeface="Calibri Light" panose="020F0302020204030204" pitchFamily="34" charset="0"/>
              <a:cs typeface="Calibri Light" panose="020F0302020204030204" pitchFamily="34" charset="0"/>
            </a:endParaRPr>
          </a:p>
          <a:p>
            <a:pPr algn="just"/>
            <a:r>
              <a:rPr lang="en-US" sz="1800" dirty="0">
                <a:latin typeface="Calibri Light" panose="020F0302020204030204" pitchFamily="34" charset="0"/>
                <a:cs typeface="Calibri Light" panose="020F0302020204030204" pitchFamily="34" charset="0"/>
              </a:rPr>
              <a:t>The total duration is more than a month (this was chosen intentionally to represent the worst-case scenario i.e. largest amount of data to check efficiency of python for extremely large dataset).</a:t>
            </a:r>
            <a:endParaRPr lang="en-GB" sz="1800" dirty="0">
              <a:latin typeface="Calibri Light" panose="020F0302020204030204" pitchFamily="34" charset="0"/>
              <a:cs typeface="Calibri Light" panose="020F0302020204030204" pitchFamily="34" charset="0"/>
            </a:endParaRPr>
          </a:p>
          <a:p>
            <a:endParaRPr lang="en-US" sz="2400" dirty="0"/>
          </a:p>
        </p:txBody>
      </p:sp>
      <p:sp>
        <p:nvSpPr>
          <p:cNvPr id="4" name="TextBox 3">
            <a:extLst>
              <a:ext uri="{FF2B5EF4-FFF2-40B4-BE49-F238E27FC236}">
                <a16:creationId xmlns:a16="http://schemas.microsoft.com/office/drawing/2014/main" id="{F02BC6DE-84E4-5E50-9131-95ECB6B86058}"/>
              </a:ext>
            </a:extLst>
          </p:cNvPr>
          <p:cNvSpPr txBox="1"/>
          <p:nvPr/>
        </p:nvSpPr>
        <p:spPr>
          <a:xfrm>
            <a:off x="11249897" y="6517807"/>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7</a:t>
            </a:fld>
            <a:endParaRPr lang="en-GB" sz="1200" dirty="0">
              <a:solidFill>
                <a:schemeClr val="tx1">
                  <a:lumMod val="65000"/>
                  <a:lumOff val="35000"/>
                </a:schemeClr>
              </a:solidFill>
            </a:endParaRPr>
          </a:p>
        </p:txBody>
      </p:sp>
      <p:pic>
        <p:nvPicPr>
          <p:cNvPr id="6" name="Picture 5">
            <a:extLst>
              <a:ext uri="{FF2B5EF4-FFF2-40B4-BE49-F238E27FC236}">
                <a16:creationId xmlns:a16="http://schemas.microsoft.com/office/drawing/2014/main" id="{ECAEF91A-CA19-1117-7094-F31EB4372EBC}"/>
              </a:ext>
            </a:extLst>
          </p:cNvPr>
          <p:cNvPicPr>
            <a:picLocks noChangeAspect="1"/>
          </p:cNvPicPr>
          <p:nvPr/>
        </p:nvPicPr>
        <p:blipFill>
          <a:blip r:embed="rId2"/>
          <a:stretch>
            <a:fillRect/>
          </a:stretch>
        </p:blipFill>
        <p:spPr>
          <a:xfrm>
            <a:off x="1677877" y="2414726"/>
            <a:ext cx="9330901" cy="3943277"/>
          </a:xfrm>
          <a:prstGeom prst="rect">
            <a:avLst/>
          </a:prstGeom>
        </p:spPr>
      </p:pic>
      <p:sp>
        <p:nvSpPr>
          <p:cNvPr id="9" name="TextBox 8">
            <a:extLst>
              <a:ext uri="{FF2B5EF4-FFF2-40B4-BE49-F238E27FC236}">
                <a16:creationId xmlns:a16="http://schemas.microsoft.com/office/drawing/2014/main" id="{2C234C32-1854-917F-11EC-11FB92E2D4F0}"/>
              </a:ext>
            </a:extLst>
          </p:cNvPr>
          <p:cNvSpPr txBox="1"/>
          <p:nvPr/>
        </p:nvSpPr>
        <p:spPr>
          <a:xfrm>
            <a:off x="2095130" y="6364205"/>
            <a:ext cx="8824404"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Global view of the temperature profile within the furnace for the whole heat treatment duration</a:t>
            </a:r>
            <a:endParaRPr lang="en-GB" sz="1400" i="1" dirty="0">
              <a:solidFill>
                <a:srgbClr val="5E5E5E"/>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370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7750205" y="414071"/>
            <a:ext cx="4308630" cy="6275250"/>
          </a:xfrm>
        </p:spPr>
        <p:txBody>
          <a:bodyPr>
            <a:normAutofit/>
          </a:bodyPr>
          <a:lstStyle/>
          <a:p>
            <a:pPr algn="just"/>
            <a:r>
              <a:rPr lang="en-US" sz="1800" dirty="0">
                <a:latin typeface="Calibri Light" panose="020F0302020204030204" pitchFamily="34" charset="0"/>
                <a:cs typeface="Calibri Light" panose="020F0302020204030204" pitchFamily="34" charset="0"/>
              </a:rPr>
              <a:t>Additionally, if time allows, I would like to use data recorded via the Ignition platform which was setup this year as part of Resume project. The Ignition software also pulls the data from the furnace PLC/HMI and record it on its own SQL database.</a:t>
            </a:r>
          </a:p>
          <a:p>
            <a:pPr algn="just"/>
            <a:endParaRPr lang="en-GB" sz="1800" dirty="0">
              <a:latin typeface="Calibri Light" panose="020F0302020204030204" pitchFamily="34" charset="0"/>
              <a:cs typeface="Calibri Light" panose="020F0302020204030204" pitchFamily="34" charset="0"/>
            </a:endParaRPr>
          </a:p>
          <a:p>
            <a:pPr algn="just"/>
            <a:r>
              <a:rPr lang="en-US" sz="1800" dirty="0">
                <a:latin typeface="Calibri Light" panose="020F0302020204030204" pitchFamily="34" charset="0"/>
                <a:cs typeface="Calibri Light" panose="020F0302020204030204" pitchFamily="34" charset="0"/>
              </a:rPr>
              <a:t>Two datasets are available, the SQL CMI_DB database which has data recorded at fixed interval of 1 s and there is also the option to export manually the data (of selected tags) from the chart area (these tags are recorded on value change not fixed interval, this was done to reduce dataset size and optimize disk space).</a:t>
            </a:r>
          </a:p>
          <a:p>
            <a:pPr algn="just"/>
            <a:endParaRPr lang="en-GB" sz="1800" dirty="0">
              <a:latin typeface="Calibri Light" panose="020F0302020204030204" pitchFamily="34" charset="0"/>
              <a:cs typeface="Calibri Light" panose="020F0302020204030204" pitchFamily="34" charset="0"/>
            </a:endParaRPr>
          </a:p>
          <a:p>
            <a:pPr algn="just"/>
            <a:r>
              <a:rPr lang="en-US" sz="1800" dirty="0">
                <a:latin typeface="Calibri Light" panose="020F0302020204030204" pitchFamily="34" charset="0"/>
                <a:cs typeface="Calibri Light" panose="020F0302020204030204" pitchFamily="34" charset="0"/>
              </a:rPr>
              <a:t>It could be interesting to do some comparative performance analysis depending on the source of the dataset.</a:t>
            </a:r>
            <a:endParaRPr lang="en-GB"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8</a:t>
            </a:fld>
            <a:endParaRPr lang="en-GB" sz="1200" dirty="0">
              <a:solidFill>
                <a:schemeClr val="tx1">
                  <a:lumMod val="65000"/>
                  <a:lumOff val="35000"/>
                </a:schemeClr>
              </a:solidFill>
            </a:endParaRPr>
          </a:p>
        </p:txBody>
      </p:sp>
      <p:pic>
        <p:nvPicPr>
          <p:cNvPr id="6" name="Picture 5">
            <a:extLst>
              <a:ext uri="{FF2B5EF4-FFF2-40B4-BE49-F238E27FC236}">
                <a16:creationId xmlns:a16="http://schemas.microsoft.com/office/drawing/2014/main" id="{6CFB83B7-F01D-FB93-E7CF-6441ED0F87CB}"/>
              </a:ext>
            </a:extLst>
          </p:cNvPr>
          <p:cNvPicPr>
            <a:picLocks noChangeAspect="1"/>
          </p:cNvPicPr>
          <p:nvPr/>
        </p:nvPicPr>
        <p:blipFill>
          <a:blip r:embed="rId2"/>
          <a:stretch>
            <a:fillRect/>
          </a:stretch>
        </p:blipFill>
        <p:spPr>
          <a:xfrm>
            <a:off x="88776" y="928420"/>
            <a:ext cx="7571001" cy="4045754"/>
          </a:xfrm>
          <a:prstGeom prst="rect">
            <a:avLst/>
          </a:prstGeom>
        </p:spPr>
      </p:pic>
      <p:sp>
        <p:nvSpPr>
          <p:cNvPr id="8" name="TextBox 7">
            <a:extLst>
              <a:ext uri="{FF2B5EF4-FFF2-40B4-BE49-F238E27FC236}">
                <a16:creationId xmlns:a16="http://schemas.microsoft.com/office/drawing/2014/main" id="{C0EA99A6-F765-5A13-2680-C774E0059479}"/>
              </a:ext>
            </a:extLst>
          </p:cNvPr>
          <p:cNvSpPr txBox="1"/>
          <p:nvPr/>
        </p:nvSpPr>
        <p:spPr>
          <a:xfrm>
            <a:off x="534879" y="278234"/>
            <a:ext cx="6094520" cy="523220"/>
          </a:xfrm>
          <a:prstGeom prst="rect">
            <a:avLst/>
          </a:prstGeom>
          <a:noFill/>
        </p:spPr>
        <p:txBody>
          <a:bodyPr wrap="square">
            <a:spAutoFit/>
          </a:bodyPr>
          <a:lstStyle/>
          <a:p>
            <a:r>
              <a:rPr lang="en-US" sz="2800" b="1" dirty="0">
                <a:solidFill>
                  <a:srgbClr val="E2B80F"/>
                </a:solidFill>
                <a:latin typeface="Calibri Light" panose="020F0302020204030204" pitchFamily="34" charset="0"/>
                <a:cs typeface="Calibri Light" panose="020F0302020204030204" pitchFamily="34" charset="0"/>
              </a:rPr>
              <a:t>Optional: Ignition platform data</a:t>
            </a:r>
            <a:endParaRPr lang="en-GB" sz="2800" b="1" dirty="0">
              <a:solidFill>
                <a:srgbClr val="E2B80F"/>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890EB3D-A4CF-AFF4-B70C-D7FCA0E2483C}"/>
              </a:ext>
            </a:extLst>
          </p:cNvPr>
          <p:cNvSpPr txBox="1"/>
          <p:nvPr/>
        </p:nvSpPr>
        <p:spPr>
          <a:xfrm>
            <a:off x="926336" y="5057597"/>
            <a:ext cx="6098958"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Screenshot from Inductive Automation dashboard  for the CMI Furnace</a:t>
            </a:r>
            <a:endParaRPr lang="en-GB" sz="1400" i="1" dirty="0">
              <a:solidFill>
                <a:srgbClr val="5E5E5E"/>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813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ECB9-1B33-A547-A939-E81327ACC09C}"/>
              </a:ext>
            </a:extLst>
          </p:cNvPr>
          <p:cNvSpPr>
            <a:spLocks noGrp="1"/>
          </p:cNvSpPr>
          <p:nvPr>
            <p:ph type="title"/>
          </p:nvPr>
        </p:nvSpPr>
        <p:spPr/>
        <p:txBody>
          <a:bodyPr/>
          <a:lstStyle/>
          <a:p>
            <a:r>
              <a:rPr lang="en-US" dirty="0"/>
              <a:t>Data cleansing</a:t>
            </a:r>
          </a:p>
        </p:txBody>
      </p:sp>
      <p:sp>
        <p:nvSpPr>
          <p:cNvPr id="3" name="Content Placeholder 2">
            <a:extLst>
              <a:ext uri="{FF2B5EF4-FFF2-40B4-BE49-F238E27FC236}">
                <a16:creationId xmlns:a16="http://schemas.microsoft.com/office/drawing/2014/main" id="{CB8F226A-16B5-7C4A-B4A2-A444DBA5F006}"/>
              </a:ext>
            </a:extLst>
          </p:cNvPr>
          <p:cNvSpPr>
            <a:spLocks noGrp="1"/>
          </p:cNvSpPr>
          <p:nvPr>
            <p:ph idx="1"/>
          </p:nvPr>
        </p:nvSpPr>
        <p:spPr>
          <a:xfrm>
            <a:off x="543560" y="1518082"/>
            <a:ext cx="6283368" cy="4199139"/>
          </a:xfrm>
        </p:spPr>
        <p:txBody>
          <a:bodyPr>
            <a:normAutofit/>
          </a:bodyPr>
          <a:lstStyle/>
          <a:p>
            <a:r>
              <a:rPr lang="en-GB" sz="1800" dirty="0">
                <a:latin typeface="Calibri Light" panose="020F0302020204030204" pitchFamily="34" charset="0"/>
                <a:cs typeface="Calibri Light" panose="020F0302020204030204" pitchFamily="34" charset="0"/>
              </a:rPr>
              <a:t>As the data from the CSV files is neat and only consists in automatic generated time series (process value vs time stamp), data cleansing/processing should be minimal to create uniform/consistent datasets.</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From past experience, we have seen that the last line can be corrupted so this will need to be monitored and fixed.</a:t>
            </a:r>
          </a:p>
          <a:p>
            <a:endParaRPr lang="en-GB" sz="1800" dirty="0">
              <a:latin typeface="Calibri Light" panose="020F0302020204030204" pitchFamily="34" charset="0"/>
              <a:cs typeface="Calibri Light" panose="020F0302020204030204" pitchFamily="34" charset="0"/>
            </a:endParaRPr>
          </a:p>
          <a:p>
            <a:r>
              <a:rPr lang="en-GB" sz="1800" dirty="0">
                <a:latin typeface="Calibri Light" panose="020F0302020204030204" pitchFamily="34" charset="0"/>
                <a:cs typeface="Calibri Light" panose="020F0302020204030204" pitchFamily="34" charset="0"/>
              </a:rPr>
              <a:t>Also important to note that the separator is “;” not “,”.</a:t>
            </a:r>
          </a:p>
          <a:p>
            <a:pPr marL="0" indent="0">
              <a:buNone/>
            </a:pPr>
            <a:endParaRPr lang="en-US" sz="1800"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F02BC6DE-84E4-5E50-9131-95ECB6B86058}"/>
              </a:ext>
            </a:extLst>
          </p:cNvPr>
          <p:cNvSpPr txBox="1"/>
          <p:nvPr/>
        </p:nvSpPr>
        <p:spPr>
          <a:xfrm>
            <a:off x="10803235" y="6471499"/>
            <a:ext cx="826057" cy="276999"/>
          </a:xfrm>
          <a:prstGeom prst="rect">
            <a:avLst/>
          </a:prstGeom>
          <a:noFill/>
        </p:spPr>
        <p:txBody>
          <a:bodyPr wrap="square" rtlCol="0">
            <a:spAutoFit/>
          </a:bodyPr>
          <a:lstStyle/>
          <a:p>
            <a:pPr algn="l"/>
            <a:r>
              <a:rPr lang="en-GB" sz="1200" dirty="0">
                <a:solidFill>
                  <a:schemeClr val="tx1">
                    <a:lumMod val="65000"/>
                    <a:lumOff val="35000"/>
                  </a:schemeClr>
                </a:solidFill>
              </a:rPr>
              <a:t>Slide </a:t>
            </a:r>
            <a:fld id="{736DEFFE-42B8-440D-8B1C-CB50DD779923}" type="slidenum">
              <a:rPr lang="en-GB" sz="1200" smtClean="0">
                <a:solidFill>
                  <a:schemeClr val="tx1">
                    <a:lumMod val="65000"/>
                    <a:lumOff val="35000"/>
                  </a:schemeClr>
                </a:solidFill>
              </a:rPr>
              <a:t>9</a:t>
            </a:fld>
            <a:endParaRPr lang="en-GB" sz="1200" dirty="0">
              <a:solidFill>
                <a:schemeClr val="tx1">
                  <a:lumMod val="65000"/>
                  <a:lumOff val="35000"/>
                </a:schemeClr>
              </a:solidFill>
            </a:endParaRPr>
          </a:p>
        </p:txBody>
      </p:sp>
      <p:pic>
        <p:nvPicPr>
          <p:cNvPr id="6" name="Picture 5" descr="Text&#10;&#10;Description automatically generated">
            <a:extLst>
              <a:ext uri="{FF2B5EF4-FFF2-40B4-BE49-F238E27FC236}">
                <a16:creationId xmlns:a16="http://schemas.microsoft.com/office/drawing/2014/main" id="{C35BD8D4-D658-744F-DAC6-42D0B55C35E5}"/>
              </a:ext>
            </a:extLst>
          </p:cNvPr>
          <p:cNvPicPr>
            <a:picLocks noChangeAspect="1"/>
          </p:cNvPicPr>
          <p:nvPr/>
        </p:nvPicPr>
        <p:blipFill>
          <a:blip r:embed="rId2"/>
          <a:stretch>
            <a:fillRect/>
          </a:stretch>
        </p:blipFill>
        <p:spPr>
          <a:xfrm>
            <a:off x="7085290" y="41337"/>
            <a:ext cx="4991377" cy="3758306"/>
          </a:xfrm>
          <a:prstGeom prst="rect">
            <a:avLst/>
          </a:prstGeom>
        </p:spPr>
      </p:pic>
      <p:sp>
        <p:nvSpPr>
          <p:cNvPr id="7" name="TextBox 6">
            <a:extLst>
              <a:ext uri="{FF2B5EF4-FFF2-40B4-BE49-F238E27FC236}">
                <a16:creationId xmlns:a16="http://schemas.microsoft.com/office/drawing/2014/main" id="{892AD3E0-DA2D-E202-2BAD-1C39C5359BDA}"/>
              </a:ext>
            </a:extLst>
          </p:cNvPr>
          <p:cNvSpPr txBox="1"/>
          <p:nvPr/>
        </p:nvSpPr>
        <p:spPr>
          <a:xfrm>
            <a:off x="6359472" y="3888871"/>
            <a:ext cx="6098958" cy="307777"/>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Typical format of CSV file recorded on the NAS (separator is ;)</a:t>
            </a:r>
          </a:p>
        </p:txBody>
      </p:sp>
      <p:pic>
        <p:nvPicPr>
          <p:cNvPr id="9" name="Picture 8">
            <a:extLst>
              <a:ext uri="{FF2B5EF4-FFF2-40B4-BE49-F238E27FC236}">
                <a16:creationId xmlns:a16="http://schemas.microsoft.com/office/drawing/2014/main" id="{E9DA9EEB-F074-5DCD-BF63-5DED0AF06700}"/>
              </a:ext>
            </a:extLst>
          </p:cNvPr>
          <p:cNvPicPr>
            <a:picLocks noChangeAspect="1"/>
          </p:cNvPicPr>
          <p:nvPr/>
        </p:nvPicPr>
        <p:blipFill>
          <a:blip r:embed="rId3"/>
          <a:stretch>
            <a:fillRect/>
          </a:stretch>
        </p:blipFill>
        <p:spPr>
          <a:xfrm>
            <a:off x="3861353" y="4547964"/>
            <a:ext cx="7711170" cy="1258485"/>
          </a:xfrm>
          <a:prstGeom prst="rect">
            <a:avLst/>
          </a:prstGeom>
        </p:spPr>
      </p:pic>
      <p:sp>
        <p:nvSpPr>
          <p:cNvPr id="10" name="TextBox 9">
            <a:extLst>
              <a:ext uri="{FF2B5EF4-FFF2-40B4-BE49-F238E27FC236}">
                <a16:creationId xmlns:a16="http://schemas.microsoft.com/office/drawing/2014/main" id="{4EE457A5-2DEF-4084-B98B-A39D503E3B5A}"/>
              </a:ext>
            </a:extLst>
          </p:cNvPr>
          <p:cNvSpPr txBox="1"/>
          <p:nvPr/>
        </p:nvSpPr>
        <p:spPr>
          <a:xfrm>
            <a:off x="4704277" y="5895857"/>
            <a:ext cx="6098958" cy="651460"/>
          </a:xfrm>
          <a:prstGeom prst="rect">
            <a:avLst/>
          </a:prstGeom>
          <a:noFill/>
        </p:spPr>
        <p:txBody>
          <a:bodyPr wrap="square">
            <a:spAutoFit/>
          </a:bodyPr>
          <a:lstStyle/>
          <a:p>
            <a:pPr algn="ctr">
              <a:spcAft>
                <a:spcPts val="1000"/>
              </a:spcAft>
            </a:pPr>
            <a:r>
              <a:rPr lang="en-US" sz="1400" i="1" dirty="0">
                <a:solidFill>
                  <a:srgbClr val="5E5E5E"/>
                </a:solidFill>
                <a:latin typeface="Calibri Light" panose="020F0302020204030204" pitchFamily="34" charset="0"/>
                <a:cs typeface="Calibri Light" panose="020F0302020204030204" pitchFamily="34" charset="0"/>
              </a:rPr>
              <a:t>Figure – </a:t>
            </a:r>
            <a:r>
              <a:rPr lang="en-GB" sz="1400" i="1" dirty="0">
                <a:solidFill>
                  <a:srgbClr val="5E5E5E"/>
                </a:solidFill>
                <a:latin typeface="Calibri Light" panose="020F0302020204030204" pitchFamily="34" charset="0"/>
                <a:cs typeface="Calibri Light" panose="020F0302020204030204" pitchFamily="34" charset="0"/>
              </a:rPr>
              <a:t>Bad data line discovered during data processing step in Python</a:t>
            </a:r>
          </a:p>
          <a:p>
            <a:pPr algn="ctr">
              <a:spcAft>
                <a:spcPts val="1000"/>
              </a:spcAft>
            </a:pPr>
            <a:r>
              <a:rPr lang="en-GB" sz="1400" i="1" dirty="0">
                <a:solidFill>
                  <a:srgbClr val="5E5E5E"/>
                </a:solidFill>
                <a:latin typeface="Calibri Light" panose="020F0302020204030204" pitchFamily="34" charset="0"/>
                <a:cs typeface="Calibri Light" panose="020F0302020204030204" pitchFamily="34" charset="0"/>
              </a:rPr>
              <a:t>File: </a:t>
            </a:r>
            <a:r>
              <a:rPr lang="pt-BR" sz="1400" i="1" dirty="0">
                <a:solidFill>
                  <a:srgbClr val="5E5E5E"/>
                </a:solidFill>
                <a:latin typeface="Calibri Light" panose="020F0302020204030204" pitchFamily="34" charset="0"/>
                <a:cs typeface="Calibri Light" panose="020F0302020204030204" pitchFamily="34" charset="0"/>
              </a:rPr>
              <a:t>GAS_0110_943_07_FT_m3_h_20</a:t>
            </a:r>
            <a:r>
              <a:rPr lang="en-GB" sz="1400" i="1" dirty="0">
                <a:solidFill>
                  <a:srgbClr val="5E5E5E"/>
                </a:solidFill>
                <a:latin typeface="Calibri Light" panose="020F0302020204030204" pitchFamily="34" charset="0"/>
                <a:cs typeface="Calibri Light" panose="020F0302020204030204" pitchFamily="34" charset="0"/>
              </a:rPr>
              <a:t>, row 27183</a:t>
            </a:r>
          </a:p>
        </p:txBody>
      </p:sp>
    </p:spTree>
    <p:extLst>
      <p:ext uri="{BB962C8B-B14F-4D97-AF65-F5344CB8AC3E}">
        <p14:creationId xmlns:p14="http://schemas.microsoft.com/office/powerpoint/2010/main" val="1494670569"/>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368CBA"/>
      </a:hlink>
      <a:folHlink>
        <a:srgbClr val="6F3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934D54BF2C7C4B8B6F3EB9BBD76B82" ma:contentTypeVersion="14" ma:contentTypeDescription="Create a new document." ma:contentTypeScope="" ma:versionID="3b3e04a6a00ee077ef82e5563508b1f5">
  <xsd:schema xmlns:xsd="http://www.w3.org/2001/XMLSchema" xmlns:xs="http://www.w3.org/2001/XMLSchema" xmlns:p="http://schemas.microsoft.com/office/2006/metadata/properties" xmlns:ns2="416846d9-9e98-47ef-a2d5-f973a1becd50" xmlns:ns3="8924f438-b47b-4867-b56f-3665c9841606" targetNamespace="http://schemas.microsoft.com/office/2006/metadata/properties" ma:root="true" ma:fieldsID="158dc9516567a7e5ab25b0048273de96" ns2:_="" ns3:_="">
    <xsd:import namespace="416846d9-9e98-47ef-a2d5-f973a1becd50"/>
    <xsd:import namespace="8924f438-b47b-4867-b56f-3665c984160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6846d9-9e98-47ef-a2d5-f973a1becd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7865813-b24e-4515-aac3-72cd3b0aa1d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24f438-b47b-4867-b56f-3665c9841606"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1dbb5698-aed7-496c-93a5-f011fd9a232d}" ma:internalName="TaxCatchAll" ma:showField="CatchAllData" ma:web="8924f438-b47b-4867-b56f-3665c9841606">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16846d9-9e98-47ef-a2d5-f973a1becd50">
      <Terms xmlns="http://schemas.microsoft.com/office/infopath/2007/PartnerControls"/>
    </lcf76f155ced4ddcb4097134ff3c332f>
    <TaxCatchAll xmlns="8924f438-b47b-4867-b56f-3665c9841606" xsi:nil="true"/>
  </documentManagement>
</p:properties>
</file>

<file path=customXml/itemProps1.xml><?xml version="1.0" encoding="utf-8"?>
<ds:datastoreItem xmlns:ds="http://schemas.openxmlformats.org/officeDocument/2006/customXml" ds:itemID="{10100014-065D-4ED4-B8B3-6B3F35E44A0C}"/>
</file>

<file path=customXml/itemProps2.xml><?xml version="1.0" encoding="utf-8"?>
<ds:datastoreItem xmlns:ds="http://schemas.openxmlformats.org/officeDocument/2006/customXml" ds:itemID="{AD939BCF-1E02-493A-BB02-704D088F9133}"/>
</file>

<file path=customXml/itemProps3.xml><?xml version="1.0" encoding="utf-8"?>
<ds:datastoreItem xmlns:ds="http://schemas.openxmlformats.org/officeDocument/2006/customXml" ds:itemID="{3010F5FD-01B9-4F55-A03C-1EA7BCAC2D5E}"/>
</file>

<file path=docProps/app.xml><?xml version="1.0" encoding="utf-8"?>
<Properties xmlns="http://schemas.openxmlformats.org/officeDocument/2006/extended-properties" xmlns:vt="http://schemas.openxmlformats.org/officeDocument/2006/docPropsVTypes">
  <TotalTime>2130</TotalTime>
  <Words>2321</Words>
  <Application>Microsoft Office PowerPoint</Application>
  <PresentationFormat>Widescreen</PresentationFormat>
  <Paragraphs>175</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 Antiqua</vt:lpstr>
      <vt:lpstr>Calibri</vt:lpstr>
      <vt:lpstr>Calibri Light</vt:lpstr>
      <vt:lpstr>System Font Regular</vt:lpstr>
      <vt:lpstr>Office Theme</vt:lpstr>
      <vt:lpstr>Data Science for Manufacturing: Assignment 2  –  Technical Presentation </vt:lpstr>
      <vt:lpstr>Contents</vt:lpstr>
      <vt:lpstr>Aims &amp; objectives</vt:lpstr>
      <vt:lpstr>Furnace description</vt:lpstr>
      <vt:lpstr>Sources of data</vt:lpstr>
      <vt:lpstr>PowerPoint Presentation</vt:lpstr>
      <vt:lpstr>PowerPoint Presentation</vt:lpstr>
      <vt:lpstr>PowerPoint Presentation</vt:lpstr>
      <vt:lpstr>Data cleansing</vt:lpstr>
      <vt:lpstr>Data carpentry</vt:lpstr>
      <vt:lpstr>Data carpentry</vt:lpstr>
      <vt:lpstr>Data analysis and visualisation</vt:lpstr>
      <vt:lpstr>Data analysis and visualisation</vt:lpstr>
      <vt:lpstr>Data analysis and visualisation</vt:lpstr>
      <vt:lpstr>Data analysis and visualisation</vt:lpstr>
      <vt:lpstr>Data analysis and visualisation</vt:lpstr>
      <vt:lpstr>Data analysis and visualisation</vt:lpstr>
      <vt:lpstr>Data analysis and visualisation</vt:lpstr>
      <vt:lpstr>Conclusions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O'Donnell</dc:creator>
  <cp:lastModifiedBy>Aurik Andreu</cp:lastModifiedBy>
  <cp:revision>54</cp:revision>
  <dcterms:created xsi:type="dcterms:W3CDTF">2020-04-07T14:24:23Z</dcterms:created>
  <dcterms:modified xsi:type="dcterms:W3CDTF">2022-12-07T15:10:00Z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0x010100307DF346CC92C2429CE29A0AFF94A176</vt:lpwstr>
  </property>
</Properties>
</file>